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61" r:id="rId6"/>
    <p:sldId id="262" r:id="rId7"/>
    <p:sldId id="263" r:id="rId8"/>
    <p:sldId id="264" r:id="rId9"/>
    <p:sldId id="266" r:id="rId10"/>
    <p:sldId id="267" r:id="rId11"/>
    <p:sldId id="268" r:id="rId12"/>
    <p:sldId id="269" r:id="rId13"/>
    <p:sldId id="270" r:id="rId14"/>
    <p:sldId id="271" r:id="rId15"/>
    <p:sldId id="265" r:id="rId16"/>
    <p:sldId id="272" r:id="rId17"/>
    <p:sldId id="273" r:id="rId18"/>
    <p:sldId id="274" r:id="rId19"/>
    <p:sldId id="276" r:id="rId20"/>
    <p:sldId id="277" r:id="rId21"/>
    <p:sldId id="275" r:id="rId22"/>
    <p:sldId id="278" r:id="rId23"/>
    <p:sldId id="281" r:id="rId24"/>
    <p:sldId id="282" r:id="rId25"/>
    <p:sldId id="279" r:id="rId26"/>
    <p:sldId id="283" r:id="rId27"/>
    <p:sldId id="284" r:id="rId28"/>
    <p:sldId id="280" r:id="rId29"/>
    <p:sldId id="285" r:id="rId30"/>
    <p:sldId id="286" r:id="rId31"/>
    <p:sldId id="258" r:id="rId32"/>
  </p:sldIdLst>
  <p:sldSz cx="9144000" cy="5143500" type="screen16x9"/>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37" d="100"/>
          <a:sy n="137" d="100"/>
        </p:scale>
        <p:origin x="-72" y="-2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1597819"/>
            <a:ext cx="7772400" cy="1102519"/>
          </a:xfrm>
        </p:spPr>
        <p:txBody>
          <a:bodyPr/>
          <a:lstStyle/>
          <a:p>
            <a:r>
              <a:rPr lang="es-ES" smtClean="0"/>
              <a:t>Haga clic para modificar el estilo de título del patrón</a:t>
            </a:r>
            <a:endParaRPr lang="es-ES_tradnl"/>
          </a:p>
        </p:txBody>
      </p:sp>
      <p:sp>
        <p:nvSpPr>
          <p:cNvPr id="3" name="2 Subtítulo"/>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ES_tradnl"/>
          </a:p>
        </p:txBody>
      </p:sp>
      <p:sp>
        <p:nvSpPr>
          <p:cNvPr id="4" name="3 Marcador de fecha"/>
          <p:cNvSpPr>
            <a:spLocks noGrp="1"/>
          </p:cNvSpPr>
          <p:nvPr>
            <p:ph type="dt" sz="half" idx="10"/>
          </p:nvPr>
        </p:nvSpPr>
        <p:spPr/>
        <p:txBody>
          <a:bodyPr/>
          <a:lstStyle/>
          <a:p>
            <a:fld id="{FF789852-C418-409D-B89F-E7FF98731A8E}" type="datetimeFigureOut">
              <a:rPr lang="es-ES_tradnl" smtClean="0"/>
              <a:t>24/03/2021</a:t>
            </a:fld>
            <a:endParaRPr lang="es-ES_tradnl"/>
          </a:p>
        </p:txBody>
      </p:sp>
      <p:sp>
        <p:nvSpPr>
          <p:cNvPr id="5" name="4 Marcador de pie de página"/>
          <p:cNvSpPr>
            <a:spLocks noGrp="1"/>
          </p:cNvSpPr>
          <p:nvPr>
            <p:ph type="ftr" sz="quarter" idx="11"/>
          </p:nvPr>
        </p:nvSpPr>
        <p:spPr/>
        <p:txBody>
          <a:bodyPr/>
          <a:lstStyle/>
          <a:p>
            <a:endParaRPr lang="es-ES_tradnl"/>
          </a:p>
        </p:txBody>
      </p:sp>
      <p:sp>
        <p:nvSpPr>
          <p:cNvPr id="6" name="5 Marcador de número de diapositiva"/>
          <p:cNvSpPr>
            <a:spLocks noGrp="1"/>
          </p:cNvSpPr>
          <p:nvPr>
            <p:ph type="sldNum" sz="quarter" idx="12"/>
          </p:nvPr>
        </p:nvSpPr>
        <p:spPr/>
        <p:txBody>
          <a:body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3912631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_tradnl"/>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_tradnl"/>
          </a:p>
        </p:txBody>
      </p:sp>
      <p:sp>
        <p:nvSpPr>
          <p:cNvPr id="4" name="3 Marcador de fecha"/>
          <p:cNvSpPr>
            <a:spLocks noGrp="1"/>
          </p:cNvSpPr>
          <p:nvPr>
            <p:ph type="dt" sz="half" idx="10"/>
          </p:nvPr>
        </p:nvSpPr>
        <p:spPr/>
        <p:txBody>
          <a:bodyPr/>
          <a:lstStyle/>
          <a:p>
            <a:fld id="{FF789852-C418-409D-B89F-E7FF98731A8E}" type="datetimeFigureOut">
              <a:rPr lang="es-ES_tradnl" smtClean="0"/>
              <a:t>24/03/2021</a:t>
            </a:fld>
            <a:endParaRPr lang="es-ES_tradnl"/>
          </a:p>
        </p:txBody>
      </p:sp>
      <p:sp>
        <p:nvSpPr>
          <p:cNvPr id="5" name="4 Marcador de pie de página"/>
          <p:cNvSpPr>
            <a:spLocks noGrp="1"/>
          </p:cNvSpPr>
          <p:nvPr>
            <p:ph type="ftr" sz="quarter" idx="11"/>
          </p:nvPr>
        </p:nvSpPr>
        <p:spPr/>
        <p:txBody>
          <a:bodyPr/>
          <a:lstStyle/>
          <a:p>
            <a:endParaRPr lang="es-ES_tradnl"/>
          </a:p>
        </p:txBody>
      </p:sp>
      <p:sp>
        <p:nvSpPr>
          <p:cNvPr id="6" name="5 Marcador de número de diapositiva"/>
          <p:cNvSpPr>
            <a:spLocks noGrp="1"/>
          </p:cNvSpPr>
          <p:nvPr>
            <p:ph type="sldNum" sz="quarter" idx="12"/>
          </p:nvPr>
        </p:nvSpPr>
        <p:spPr/>
        <p:txBody>
          <a:body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27145770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154781"/>
            <a:ext cx="2057400" cy="3290888"/>
          </a:xfrm>
        </p:spPr>
        <p:txBody>
          <a:bodyPr vert="eaVert"/>
          <a:lstStyle/>
          <a:p>
            <a:r>
              <a:rPr lang="es-ES" smtClean="0"/>
              <a:t>Haga clic para modificar el estilo de título del patrón</a:t>
            </a:r>
            <a:endParaRPr lang="es-ES_tradnl"/>
          </a:p>
        </p:txBody>
      </p:sp>
      <p:sp>
        <p:nvSpPr>
          <p:cNvPr id="3" name="2 Marcador de texto vertical"/>
          <p:cNvSpPr>
            <a:spLocks noGrp="1"/>
          </p:cNvSpPr>
          <p:nvPr>
            <p:ph type="body" orient="vert" idx="1"/>
          </p:nvPr>
        </p:nvSpPr>
        <p:spPr>
          <a:xfrm>
            <a:off x="457200" y="154781"/>
            <a:ext cx="6019800" cy="3290888"/>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_tradnl"/>
          </a:p>
        </p:txBody>
      </p:sp>
      <p:sp>
        <p:nvSpPr>
          <p:cNvPr id="4" name="3 Marcador de fecha"/>
          <p:cNvSpPr>
            <a:spLocks noGrp="1"/>
          </p:cNvSpPr>
          <p:nvPr>
            <p:ph type="dt" sz="half" idx="10"/>
          </p:nvPr>
        </p:nvSpPr>
        <p:spPr/>
        <p:txBody>
          <a:bodyPr/>
          <a:lstStyle/>
          <a:p>
            <a:fld id="{FF789852-C418-409D-B89F-E7FF98731A8E}" type="datetimeFigureOut">
              <a:rPr lang="es-ES_tradnl" smtClean="0"/>
              <a:t>24/03/2021</a:t>
            </a:fld>
            <a:endParaRPr lang="es-ES_tradnl"/>
          </a:p>
        </p:txBody>
      </p:sp>
      <p:sp>
        <p:nvSpPr>
          <p:cNvPr id="5" name="4 Marcador de pie de página"/>
          <p:cNvSpPr>
            <a:spLocks noGrp="1"/>
          </p:cNvSpPr>
          <p:nvPr>
            <p:ph type="ftr" sz="quarter" idx="11"/>
          </p:nvPr>
        </p:nvSpPr>
        <p:spPr/>
        <p:txBody>
          <a:bodyPr/>
          <a:lstStyle/>
          <a:p>
            <a:endParaRPr lang="es-ES_tradnl"/>
          </a:p>
        </p:txBody>
      </p:sp>
      <p:sp>
        <p:nvSpPr>
          <p:cNvPr id="6" name="5 Marcador de número de diapositiva"/>
          <p:cNvSpPr>
            <a:spLocks noGrp="1"/>
          </p:cNvSpPr>
          <p:nvPr>
            <p:ph type="sldNum" sz="quarter" idx="12"/>
          </p:nvPr>
        </p:nvSpPr>
        <p:spPr/>
        <p:txBody>
          <a:body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3353146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_tradnl"/>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_tradnl"/>
          </a:p>
        </p:txBody>
      </p:sp>
      <p:sp>
        <p:nvSpPr>
          <p:cNvPr id="4" name="3 Marcador de fecha"/>
          <p:cNvSpPr>
            <a:spLocks noGrp="1"/>
          </p:cNvSpPr>
          <p:nvPr>
            <p:ph type="dt" sz="half" idx="10"/>
          </p:nvPr>
        </p:nvSpPr>
        <p:spPr/>
        <p:txBody>
          <a:bodyPr/>
          <a:lstStyle/>
          <a:p>
            <a:fld id="{FF789852-C418-409D-B89F-E7FF98731A8E}" type="datetimeFigureOut">
              <a:rPr lang="es-ES_tradnl" smtClean="0"/>
              <a:t>24/03/2021</a:t>
            </a:fld>
            <a:endParaRPr lang="es-ES_tradnl"/>
          </a:p>
        </p:txBody>
      </p:sp>
      <p:sp>
        <p:nvSpPr>
          <p:cNvPr id="5" name="4 Marcador de pie de página"/>
          <p:cNvSpPr>
            <a:spLocks noGrp="1"/>
          </p:cNvSpPr>
          <p:nvPr>
            <p:ph type="ftr" sz="quarter" idx="11"/>
          </p:nvPr>
        </p:nvSpPr>
        <p:spPr/>
        <p:txBody>
          <a:bodyPr/>
          <a:lstStyle/>
          <a:p>
            <a:endParaRPr lang="es-ES_tradnl"/>
          </a:p>
        </p:txBody>
      </p:sp>
      <p:sp>
        <p:nvSpPr>
          <p:cNvPr id="6" name="5 Marcador de número de diapositiva"/>
          <p:cNvSpPr>
            <a:spLocks noGrp="1"/>
          </p:cNvSpPr>
          <p:nvPr>
            <p:ph type="sldNum" sz="quarter" idx="12"/>
          </p:nvPr>
        </p:nvSpPr>
        <p:spPr/>
        <p:txBody>
          <a:body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1202218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3305176"/>
            <a:ext cx="7772400" cy="1021556"/>
          </a:xfrm>
        </p:spPr>
        <p:txBody>
          <a:bodyPr anchor="t"/>
          <a:lstStyle>
            <a:lvl1pPr algn="l">
              <a:defRPr sz="4000" b="1" cap="all"/>
            </a:lvl1pPr>
          </a:lstStyle>
          <a:p>
            <a:r>
              <a:rPr lang="es-ES" smtClean="0"/>
              <a:t>Haga clic para modificar el estilo de título del patrón</a:t>
            </a:r>
            <a:endParaRPr lang="es-ES_tradnl"/>
          </a:p>
        </p:txBody>
      </p:sp>
      <p:sp>
        <p:nvSpPr>
          <p:cNvPr id="3" name="2 Marcador de texto"/>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FF789852-C418-409D-B89F-E7FF98731A8E}" type="datetimeFigureOut">
              <a:rPr lang="es-ES_tradnl" smtClean="0"/>
              <a:t>24/03/2021</a:t>
            </a:fld>
            <a:endParaRPr lang="es-ES_tradnl"/>
          </a:p>
        </p:txBody>
      </p:sp>
      <p:sp>
        <p:nvSpPr>
          <p:cNvPr id="5" name="4 Marcador de pie de página"/>
          <p:cNvSpPr>
            <a:spLocks noGrp="1"/>
          </p:cNvSpPr>
          <p:nvPr>
            <p:ph type="ftr" sz="quarter" idx="11"/>
          </p:nvPr>
        </p:nvSpPr>
        <p:spPr/>
        <p:txBody>
          <a:bodyPr/>
          <a:lstStyle/>
          <a:p>
            <a:endParaRPr lang="es-ES_tradnl"/>
          </a:p>
        </p:txBody>
      </p:sp>
      <p:sp>
        <p:nvSpPr>
          <p:cNvPr id="6" name="5 Marcador de número de diapositiva"/>
          <p:cNvSpPr>
            <a:spLocks noGrp="1"/>
          </p:cNvSpPr>
          <p:nvPr>
            <p:ph type="sldNum" sz="quarter" idx="12"/>
          </p:nvPr>
        </p:nvSpPr>
        <p:spPr/>
        <p:txBody>
          <a:body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37107220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_tradnl"/>
          </a:p>
        </p:txBody>
      </p:sp>
      <p:sp>
        <p:nvSpPr>
          <p:cNvPr id="3" name="2 Marcador de contenido"/>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_tradnl"/>
          </a:p>
        </p:txBody>
      </p:sp>
      <p:sp>
        <p:nvSpPr>
          <p:cNvPr id="4" name="3 Marcador de contenido"/>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_tradnl"/>
          </a:p>
        </p:txBody>
      </p:sp>
      <p:sp>
        <p:nvSpPr>
          <p:cNvPr id="5" name="4 Marcador de fecha"/>
          <p:cNvSpPr>
            <a:spLocks noGrp="1"/>
          </p:cNvSpPr>
          <p:nvPr>
            <p:ph type="dt" sz="half" idx="10"/>
          </p:nvPr>
        </p:nvSpPr>
        <p:spPr/>
        <p:txBody>
          <a:bodyPr/>
          <a:lstStyle/>
          <a:p>
            <a:fld id="{FF789852-C418-409D-B89F-E7FF98731A8E}" type="datetimeFigureOut">
              <a:rPr lang="es-ES_tradnl" smtClean="0"/>
              <a:t>24/03/2021</a:t>
            </a:fld>
            <a:endParaRPr lang="es-ES_tradnl"/>
          </a:p>
        </p:txBody>
      </p:sp>
      <p:sp>
        <p:nvSpPr>
          <p:cNvPr id="6" name="5 Marcador de pie de página"/>
          <p:cNvSpPr>
            <a:spLocks noGrp="1"/>
          </p:cNvSpPr>
          <p:nvPr>
            <p:ph type="ftr" sz="quarter" idx="11"/>
          </p:nvPr>
        </p:nvSpPr>
        <p:spPr/>
        <p:txBody>
          <a:bodyPr/>
          <a:lstStyle/>
          <a:p>
            <a:endParaRPr lang="es-ES_tradnl"/>
          </a:p>
        </p:txBody>
      </p:sp>
      <p:sp>
        <p:nvSpPr>
          <p:cNvPr id="7" name="6 Marcador de número de diapositiva"/>
          <p:cNvSpPr>
            <a:spLocks noGrp="1"/>
          </p:cNvSpPr>
          <p:nvPr>
            <p:ph type="sldNum" sz="quarter" idx="12"/>
          </p:nvPr>
        </p:nvSpPr>
        <p:spPr/>
        <p:txBody>
          <a:body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279648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457200" y="205979"/>
            <a:ext cx="8229600" cy="857250"/>
          </a:xfrm>
        </p:spPr>
        <p:txBody>
          <a:bodyPr/>
          <a:lstStyle>
            <a:lvl1pPr>
              <a:defRPr/>
            </a:lvl1pPr>
          </a:lstStyle>
          <a:p>
            <a:r>
              <a:rPr lang="es-ES" smtClean="0"/>
              <a:t>Haga clic para modificar el estilo de título del patrón</a:t>
            </a:r>
            <a:endParaRPr lang="es-ES_tradnl"/>
          </a:p>
        </p:txBody>
      </p:sp>
      <p:sp>
        <p:nvSpPr>
          <p:cNvPr id="3" name="2 Marcador de texto"/>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_tradnl"/>
          </a:p>
        </p:txBody>
      </p:sp>
      <p:sp>
        <p:nvSpPr>
          <p:cNvPr id="5" name="4 Marcador de texto"/>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_tradnl"/>
          </a:p>
        </p:txBody>
      </p:sp>
      <p:sp>
        <p:nvSpPr>
          <p:cNvPr id="7" name="6 Marcador de fecha"/>
          <p:cNvSpPr>
            <a:spLocks noGrp="1"/>
          </p:cNvSpPr>
          <p:nvPr>
            <p:ph type="dt" sz="half" idx="10"/>
          </p:nvPr>
        </p:nvSpPr>
        <p:spPr/>
        <p:txBody>
          <a:bodyPr/>
          <a:lstStyle/>
          <a:p>
            <a:fld id="{FF789852-C418-409D-B89F-E7FF98731A8E}" type="datetimeFigureOut">
              <a:rPr lang="es-ES_tradnl" smtClean="0"/>
              <a:t>24/03/2021</a:t>
            </a:fld>
            <a:endParaRPr lang="es-ES_tradnl"/>
          </a:p>
        </p:txBody>
      </p:sp>
      <p:sp>
        <p:nvSpPr>
          <p:cNvPr id="8" name="7 Marcador de pie de página"/>
          <p:cNvSpPr>
            <a:spLocks noGrp="1"/>
          </p:cNvSpPr>
          <p:nvPr>
            <p:ph type="ftr" sz="quarter" idx="11"/>
          </p:nvPr>
        </p:nvSpPr>
        <p:spPr/>
        <p:txBody>
          <a:bodyPr/>
          <a:lstStyle/>
          <a:p>
            <a:endParaRPr lang="es-ES_tradnl"/>
          </a:p>
        </p:txBody>
      </p:sp>
      <p:sp>
        <p:nvSpPr>
          <p:cNvPr id="9" name="8 Marcador de número de diapositiva"/>
          <p:cNvSpPr>
            <a:spLocks noGrp="1"/>
          </p:cNvSpPr>
          <p:nvPr>
            <p:ph type="sldNum" sz="quarter" idx="12"/>
          </p:nvPr>
        </p:nvSpPr>
        <p:spPr/>
        <p:txBody>
          <a:body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15492852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_tradnl"/>
          </a:p>
        </p:txBody>
      </p:sp>
      <p:sp>
        <p:nvSpPr>
          <p:cNvPr id="3" name="2 Marcador de fecha"/>
          <p:cNvSpPr>
            <a:spLocks noGrp="1"/>
          </p:cNvSpPr>
          <p:nvPr>
            <p:ph type="dt" sz="half" idx="10"/>
          </p:nvPr>
        </p:nvSpPr>
        <p:spPr/>
        <p:txBody>
          <a:bodyPr/>
          <a:lstStyle/>
          <a:p>
            <a:fld id="{FF789852-C418-409D-B89F-E7FF98731A8E}" type="datetimeFigureOut">
              <a:rPr lang="es-ES_tradnl" smtClean="0"/>
              <a:t>24/03/2021</a:t>
            </a:fld>
            <a:endParaRPr lang="es-ES_tradnl"/>
          </a:p>
        </p:txBody>
      </p:sp>
      <p:sp>
        <p:nvSpPr>
          <p:cNvPr id="4" name="3 Marcador de pie de página"/>
          <p:cNvSpPr>
            <a:spLocks noGrp="1"/>
          </p:cNvSpPr>
          <p:nvPr>
            <p:ph type="ftr" sz="quarter" idx="11"/>
          </p:nvPr>
        </p:nvSpPr>
        <p:spPr/>
        <p:txBody>
          <a:bodyPr/>
          <a:lstStyle/>
          <a:p>
            <a:endParaRPr lang="es-ES_tradnl"/>
          </a:p>
        </p:txBody>
      </p:sp>
      <p:sp>
        <p:nvSpPr>
          <p:cNvPr id="5" name="4 Marcador de número de diapositiva"/>
          <p:cNvSpPr>
            <a:spLocks noGrp="1"/>
          </p:cNvSpPr>
          <p:nvPr>
            <p:ph type="sldNum" sz="quarter" idx="12"/>
          </p:nvPr>
        </p:nvSpPr>
        <p:spPr/>
        <p:txBody>
          <a:body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3965073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FF789852-C418-409D-B89F-E7FF98731A8E}" type="datetimeFigureOut">
              <a:rPr lang="es-ES_tradnl" smtClean="0"/>
              <a:t>24/03/2021</a:t>
            </a:fld>
            <a:endParaRPr lang="es-ES_tradnl"/>
          </a:p>
        </p:txBody>
      </p:sp>
      <p:sp>
        <p:nvSpPr>
          <p:cNvPr id="3" name="2 Marcador de pie de página"/>
          <p:cNvSpPr>
            <a:spLocks noGrp="1"/>
          </p:cNvSpPr>
          <p:nvPr>
            <p:ph type="ftr" sz="quarter" idx="11"/>
          </p:nvPr>
        </p:nvSpPr>
        <p:spPr/>
        <p:txBody>
          <a:bodyPr/>
          <a:lstStyle/>
          <a:p>
            <a:endParaRPr lang="es-ES_tradnl"/>
          </a:p>
        </p:txBody>
      </p:sp>
      <p:sp>
        <p:nvSpPr>
          <p:cNvPr id="4" name="3 Marcador de número de diapositiva"/>
          <p:cNvSpPr>
            <a:spLocks noGrp="1"/>
          </p:cNvSpPr>
          <p:nvPr>
            <p:ph type="sldNum" sz="quarter" idx="12"/>
          </p:nvPr>
        </p:nvSpPr>
        <p:spPr/>
        <p:txBody>
          <a:body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3207316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1" y="204787"/>
            <a:ext cx="3008313" cy="871538"/>
          </a:xfrm>
        </p:spPr>
        <p:txBody>
          <a:bodyPr anchor="b"/>
          <a:lstStyle>
            <a:lvl1pPr algn="l">
              <a:defRPr sz="2000" b="1"/>
            </a:lvl1pPr>
          </a:lstStyle>
          <a:p>
            <a:r>
              <a:rPr lang="es-ES" smtClean="0"/>
              <a:t>Haga clic para modificar el estilo de título del patrón</a:t>
            </a:r>
            <a:endParaRPr lang="es-ES_tradnl"/>
          </a:p>
        </p:txBody>
      </p:sp>
      <p:sp>
        <p:nvSpPr>
          <p:cNvPr id="3" name="2 Marcador de contenido"/>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_tradnl"/>
          </a:p>
        </p:txBody>
      </p:sp>
      <p:sp>
        <p:nvSpPr>
          <p:cNvPr id="4" name="3 Marcador de texto"/>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FF789852-C418-409D-B89F-E7FF98731A8E}" type="datetimeFigureOut">
              <a:rPr lang="es-ES_tradnl" smtClean="0"/>
              <a:t>24/03/2021</a:t>
            </a:fld>
            <a:endParaRPr lang="es-ES_tradnl"/>
          </a:p>
        </p:txBody>
      </p:sp>
      <p:sp>
        <p:nvSpPr>
          <p:cNvPr id="6" name="5 Marcador de pie de página"/>
          <p:cNvSpPr>
            <a:spLocks noGrp="1"/>
          </p:cNvSpPr>
          <p:nvPr>
            <p:ph type="ftr" sz="quarter" idx="11"/>
          </p:nvPr>
        </p:nvSpPr>
        <p:spPr/>
        <p:txBody>
          <a:bodyPr/>
          <a:lstStyle/>
          <a:p>
            <a:endParaRPr lang="es-ES_tradnl"/>
          </a:p>
        </p:txBody>
      </p:sp>
      <p:sp>
        <p:nvSpPr>
          <p:cNvPr id="7" name="6 Marcador de número de diapositiva"/>
          <p:cNvSpPr>
            <a:spLocks noGrp="1"/>
          </p:cNvSpPr>
          <p:nvPr>
            <p:ph type="sldNum" sz="quarter" idx="12"/>
          </p:nvPr>
        </p:nvSpPr>
        <p:spPr/>
        <p:txBody>
          <a:body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12373789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3600450"/>
            <a:ext cx="5486400" cy="425054"/>
          </a:xfrm>
        </p:spPr>
        <p:txBody>
          <a:bodyPr anchor="b"/>
          <a:lstStyle>
            <a:lvl1pPr algn="l">
              <a:defRPr sz="2000" b="1"/>
            </a:lvl1pPr>
          </a:lstStyle>
          <a:p>
            <a:r>
              <a:rPr lang="es-ES" smtClean="0"/>
              <a:t>Haga clic para modificar el estilo de título del patrón</a:t>
            </a:r>
            <a:endParaRPr lang="es-ES_tradnl"/>
          </a:p>
        </p:txBody>
      </p:sp>
      <p:sp>
        <p:nvSpPr>
          <p:cNvPr id="3" name="2 Marcador de posición de imagen"/>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3 Marcador de texto"/>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FF789852-C418-409D-B89F-E7FF98731A8E}" type="datetimeFigureOut">
              <a:rPr lang="es-ES_tradnl" smtClean="0"/>
              <a:t>24/03/2021</a:t>
            </a:fld>
            <a:endParaRPr lang="es-ES_tradnl"/>
          </a:p>
        </p:txBody>
      </p:sp>
      <p:sp>
        <p:nvSpPr>
          <p:cNvPr id="6" name="5 Marcador de pie de página"/>
          <p:cNvSpPr>
            <a:spLocks noGrp="1"/>
          </p:cNvSpPr>
          <p:nvPr>
            <p:ph type="ftr" sz="quarter" idx="11"/>
          </p:nvPr>
        </p:nvSpPr>
        <p:spPr/>
        <p:txBody>
          <a:bodyPr/>
          <a:lstStyle/>
          <a:p>
            <a:endParaRPr lang="es-ES_tradnl"/>
          </a:p>
        </p:txBody>
      </p:sp>
      <p:sp>
        <p:nvSpPr>
          <p:cNvPr id="7" name="6 Marcador de número de diapositiva"/>
          <p:cNvSpPr>
            <a:spLocks noGrp="1"/>
          </p:cNvSpPr>
          <p:nvPr>
            <p:ph type="sldNum" sz="quarter" idx="12"/>
          </p:nvPr>
        </p:nvSpPr>
        <p:spPr/>
        <p:txBody>
          <a:body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36837646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3000"/>
            <a:lum/>
          </a:blip>
          <a:srcRect/>
          <a:stretch>
            <a:fillRect t="-17000" b="-17000"/>
          </a:stretch>
        </a:blipFill>
        <a:effectLst/>
      </p:bgPr>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s-ES" smtClean="0"/>
              <a:t>Haga clic para modificar el estilo de título del patrón</a:t>
            </a:r>
            <a:endParaRPr lang="es-ES_tradnl"/>
          </a:p>
        </p:txBody>
      </p:sp>
      <p:sp>
        <p:nvSpPr>
          <p:cNvPr id="3" name="2 Marcador de texto"/>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_tradnl"/>
          </a:p>
        </p:txBody>
      </p:sp>
      <p:sp>
        <p:nvSpPr>
          <p:cNvPr id="4" name="3 Marcador de fecha"/>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FF789852-C418-409D-B89F-E7FF98731A8E}" type="datetimeFigureOut">
              <a:rPr lang="es-ES_tradnl" smtClean="0"/>
              <a:t>24/03/2021</a:t>
            </a:fld>
            <a:endParaRPr lang="es-ES_tradnl"/>
          </a:p>
        </p:txBody>
      </p:sp>
      <p:sp>
        <p:nvSpPr>
          <p:cNvPr id="5" name="4 Marcador de pie de página"/>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5 Marcador de número de diapositiva"/>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EAE6DAAA-783F-4391-B1E8-2BF4BE4031FB}" type="slidenum">
              <a:rPr lang="es-ES_tradnl" smtClean="0"/>
              <a:t>‹Nº›</a:t>
            </a:fld>
            <a:endParaRPr lang="es-ES_tradnl"/>
          </a:p>
        </p:txBody>
      </p:sp>
    </p:spTree>
    <p:extLst>
      <p:ext uri="{BB962C8B-B14F-4D97-AF65-F5344CB8AC3E}">
        <p14:creationId xmlns:p14="http://schemas.microsoft.com/office/powerpoint/2010/main" val="30340542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hyperlink" Target="https://play.google.com/store/apps/details?id=com.disney.disneyplus" TargetMode="External"/><Relationship Id="rId2" Type="http://schemas.openxmlformats.org/officeDocument/2006/relationships/hyperlink" Target="https://play.google.com/store/apps/details?id=me.bazaart.app" TargetMode="External"/><Relationship Id="rId1" Type="http://schemas.openxmlformats.org/officeDocument/2006/relationships/slideLayout" Target="../slideLayouts/slideLayout2.xml"/><Relationship Id="rId6" Type="http://schemas.openxmlformats.org/officeDocument/2006/relationships/hyperlink" Target="https://play.google.com/store/apps/details?id=com.snowcorp.vita" TargetMode="External"/><Relationship Id="rId5" Type="http://schemas.openxmlformats.org/officeDocument/2006/relationships/hyperlink" Target="https://play.google.com/store/apps/details?id=video.reface.app" TargetMode="External"/><Relationship Id="rId4" Type="http://schemas.openxmlformats.org/officeDocument/2006/relationships/hyperlink" Target="https://play.google.com/store/apps/details?id=com.dolby.dolby234"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hyperlink" Target="https://play.google.com/store/apps/details?id=meditofoundation.medito" TargetMode="External"/><Relationship Id="rId2" Type="http://schemas.openxmlformats.org/officeDocument/2006/relationships/hyperlink" Target="https://play.google.com/store/apps/details?id=com.l" TargetMode="External"/><Relationship Id="rId1" Type="http://schemas.openxmlformats.org/officeDocument/2006/relationships/slideLayout" Target="../slideLayouts/slideLayout2.xml"/><Relationship Id="rId4" Type="http://schemas.openxmlformats.org/officeDocument/2006/relationships/hyperlink" Target="https://play.google.com/store/apps/details?id=org.sharethemeal.app"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2" Type="http://schemas.openxmlformats.org/officeDocument/2006/relationships/hyperlink" Target="https://www.elconfidencial.com/tecnologia/2020-12-04/mejores-apps-2020-movil-tablet-google-apple_2860423/" TargetMode="Externa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www.critza.com/post/clasificacion-de-las-aplicaciones-moviles" TargetMode="External"/><Relationship Id="rId2" Type="http://schemas.openxmlformats.org/officeDocument/2006/relationships/image" Target="NUL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elconfidencial.com/tags/temas/ios-19593/" TargetMode="External"/><Relationship Id="rId2" Type="http://schemas.openxmlformats.org/officeDocument/2006/relationships/hyperlink" Target="https://www.elconfidencial.com/tags/empresas/android-4773/" TargetMode="External"/><Relationship Id="rId1" Type="http://schemas.openxmlformats.org/officeDocument/2006/relationships/slideLayout" Target="../slideLayouts/slideLayout2.xml"/><Relationship Id="rId4" Type="http://schemas.openxmlformats.org/officeDocument/2006/relationships/hyperlink" Target="https://www.elconfidencial.com/tags/temas/juegos-15860/"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play.google.com/store/apps/details?id=co.loona"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play.google.com/store/apps/details?id=com.abdz.breathing" TargetMode="External"/><Relationship Id="rId7" Type="http://schemas.openxmlformats.org/officeDocument/2006/relationships/hyperlink" Target="https://play.google.com/store/apps/details?id=us.zoom.videomeetings" TargetMode="Externa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hyperlink" Target="https://play.google.com/store/apps/details?id=com.foodient.whisk" TargetMode="External"/><Relationship Id="rId5" Type="http://schemas.openxmlformats.org/officeDocument/2006/relationships/hyperlink" Target="https://play.google.com/store/apps/details?id=com.thepattern.app" TargetMode="External"/><Relationship Id="rId4" Type="http://schemas.openxmlformats.org/officeDocument/2006/relationships/hyperlink" Target="https://play.google.com/store/apps/details?id=io.sumi.griddiary2"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hyperlink" Target="https://play.google.com/store/apps/details?id=co.intellect.app" TargetMode="External"/><Relationship Id="rId2" Type="http://schemas.openxmlformats.org/officeDocument/2006/relationships/hyperlink" Target="https://play.google.com/store/apps/details?id=com.centr.app" TargetMode="External"/><Relationship Id="rId1" Type="http://schemas.openxmlformats.org/officeDocument/2006/relationships/slideLayout" Target="../slideLayouts/slideLayout2.xml"/><Relationship Id="rId6" Type="http://schemas.openxmlformats.org/officeDocument/2006/relationships/hyperlink" Target="https://play.google.com/store/apps/details?id=com.speekoo.app_fr" TargetMode="External"/><Relationship Id="rId5" Type="http://schemas.openxmlformats.org/officeDocument/2006/relationships/hyperlink" Target="https://play.google.com/store/apps/details?id=com.getpaired.app" TargetMode="External"/><Relationship Id="rId4" Type="http://schemas.openxmlformats.org/officeDocument/2006/relationships/hyperlink" Target="https://play.google.com/store/apps/details?id=com.jumprope.android"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hyperlink" Target="https://play.google.com/store/apps/details?id=com.explorestmobile" TargetMode="External"/><Relationship Id="rId2" Type="http://schemas.openxmlformats.org/officeDocument/2006/relationships/hyperlink" Target="https://play.google.com/store/apps/details?id=fm.cappuccino" TargetMode="External"/><Relationship Id="rId1" Type="http://schemas.openxmlformats.org/officeDocument/2006/relationships/slideLayout" Target="../slideLayouts/slideLayout2.xml"/><Relationship Id="rId6" Type="http://schemas.openxmlformats.org/officeDocument/2006/relationships/hyperlink" Target="https://play.google.com/store/apps/details?id=com.tayasui.sketches" TargetMode="External"/><Relationship Id="rId5" Type="http://schemas.openxmlformats.org/officeDocument/2006/relationships/hyperlink" Target="https://play.google.com/store/apps/details?id=com.paperless.paperlesspost" TargetMode="External"/><Relationship Id="rId4" Type="http://schemas.openxmlformats.org/officeDocument/2006/relationships/hyperlink" Target="https://play.google.com/store/apps/details?id=co.loona"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36271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23478"/>
            <a:ext cx="5932512" cy="4945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9592" y="483518"/>
            <a:ext cx="5544616" cy="458384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5"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5656" y="802882"/>
            <a:ext cx="4581902" cy="3945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6"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67744" y="1096417"/>
            <a:ext cx="4752528" cy="4000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657177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b="1" dirty="0" smtClean="0"/>
              <a:t>Mejores </a:t>
            </a:r>
            <a:r>
              <a:rPr lang="es-ES" b="1" dirty="0" err="1" smtClean="0"/>
              <a:t>apps</a:t>
            </a:r>
            <a:r>
              <a:rPr lang="es-ES" b="1" dirty="0" smtClean="0"/>
              <a:t> para divertirse</a:t>
            </a:r>
            <a:endParaRPr lang="es-ES_tradnl" dirty="0"/>
          </a:p>
        </p:txBody>
      </p:sp>
      <p:sp>
        <p:nvSpPr>
          <p:cNvPr id="3" name="2 Marcador de contenido"/>
          <p:cNvSpPr>
            <a:spLocks noGrp="1"/>
          </p:cNvSpPr>
          <p:nvPr>
            <p:ph idx="1"/>
          </p:nvPr>
        </p:nvSpPr>
        <p:spPr/>
        <p:txBody>
          <a:bodyPr>
            <a:normAutofit/>
          </a:bodyPr>
          <a:lstStyle/>
          <a:p>
            <a:r>
              <a:rPr lang="es-ES" b="1" dirty="0" err="1" smtClean="0">
                <a:hlinkClick r:id="rId2"/>
              </a:rPr>
              <a:t>Bazaart</a:t>
            </a:r>
            <a:endParaRPr lang="es-ES" b="1" dirty="0" smtClean="0"/>
          </a:p>
          <a:p>
            <a:r>
              <a:rPr lang="es-ES" b="1" dirty="0" smtClean="0">
                <a:hlinkClick r:id="rId3"/>
              </a:rPr>
              <a:t>Disney+</a:t>
            </a:r>
            <a:endParaRPr lang="es-ES" b="1" dirty="0" smtClean="0"/>
          </a:p>
          <a:p>
            <a:r>
              <a:rPr lang="es-ES" b="1" dirty="0" smtClean="0">
                <a:hlinkClick r:id="rId4"/>
              </a:rPr>
              <a:t>Dolby </a:t>
            </a:r>
            <a:r>
              <a:rPr lang="es-ES" b="1" dirty="0" err="1" smtClean="0">
                <a:hlinkClick r:id="rId4"/>
              </a:rPr>
              <a:t>On</a:t>
            </a:r>
            <a:endParaRPr lang="es-ES" b="1" dirty="0" smtClean="0"/>
          </a:p>
          <a:p>
            <a:r>
              <a:rPr lang="es-ES" b="1" dirty="0" smtClean="0">
                <a:hlinkClick r:id="rId5"/>
              </a:rPr>
              <a:t>REFACE</a:t>
            </a:r>
            <a:endParaRPr lang="es-ES" b="1" dirty="0" smtClean="0"/>
          </a:p>
          <a:p>
            <a:r>
              <a:rPr lang="es-ES" b="1" dirty="0" smtClean="0">
                <a:hlinkClick r:id="rId6"/>
              </a:rPr>
              <a:t>VITA</a:t>
            </a:r>
            <a:endParaRPr lang="es-ES_tradnl" dirty="0"/>
          </a:p>
        </p:txBody>
      </p:sp>
    </p:spTree>
    <p:extLst>
      <p:ext uri="{BB962C8B-B14F-4D97-AF65-F5344CB8AC3E}">
        <p14:creationId xmlns:p14="http://schemas.microsoft.com/office/powerpoint/2010/main" val="9917758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95486"/>
            <a:ext cx="5128056" cy="45365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1600" y="555526"/>
            <a:ext cx="5241006" cy="43204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7705" y="895124"/>
            <a:ext cx="4752528" cy="3828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11760" y="1220474"/>
            <a:ext cx="3960440" cy="3542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71800" y="1685544"/>
            <a:ext cx="3744416" cy="30248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416576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n-US" b="1" dirty="0" err="1" smtClean="0"/>
              <a:t>Mejores</a:t>
            </a:r>
            <a:r>
              <a:rPr lang="en-US" b="1" dirty="0" smtClean="0"/>
              <a:t> apps </a:t>
            </a:r>
            <a:r>
              <a:rPr lang="en-US" b="1" dirty="0" err="1" smtClean="0"/>
              <a:t>para</a:t>
            </a:r>
            <a:r>
              <a:rPr lang="en-US" b="1" dirty="0" smtClean="0"/>
              <a:t> el </a:t>
            </a:r>
            <a:r>
              <a:rPr lang="en-US" b="1" dirty="0" err="1" smtClean="0"/>
              <a:t>bien</a:t>
            </a:r>
            <a:r>
              <a:rPr lang="en-US" b="1" dirty="0" smtClean="0"/>
              <a:t> social</a:t>
            </a:r>
            <a:endParaRPr lang="es-ES_tradnl" dirty="0"/>
          </a:p>
        </p:txBody>
      </p:sp>
      <p:sp>
        <p:nvSpPr>
          <p:cNvPr id="3" name="2 Marcador de contenido"/>
          <p:cNvSpPr>
            <a:spLocks noGrp="1"/>
          </p:cNvSpPr>
          <p:nvPr>
            <p:ph idx="1"/>
          </p:nvPr>
        </p:nvSpPr>
        <p:spPr/>
        <p:txBody>
          <a:bodyPr/>
          <a:lstStyle/>
          <a:p>
            <a:r>
              <a:rPr lang="en-US" b="1" dirty="0" err="1" smtClean="0">
                <a:hlinkClick r:id="rId2"/>
              </a:rPr>
              <a:t>GreenChoince</a:t>
            </a:r>
            <a:r>
              <a:rPr lang="en-US" b="1" dirty="0">
                <a:hlinkClick r:id="rId2"/>
              </a:rPr>
              <a:t>: </a:t>
            </a:r>
            <a:r>
              <a:rPr lang="en-US" b="1" dirty="0" err="1">
                <a:hlinkClick r:id="rId2"/>
              </a:rPr>
              <a:t>Healty</a:t>
            </a:r>
            <a:r>
              <a:rPr lang="en-US" b="1" dirty="0">
                <a:hlinkClick r:id="rId2"/>
              </a:rPr>
              <a:t> Grocery </a:t>
            </a:r>
            <a:r>
              <a:rPr lang="en-US" b="1" dirty="0" smtClean="0">
                <a:hlinkClick r:id="rId2"/>
              </a:rPr>
              <a:t>Shopping</a:t>
            </a:r>
            <a:endParaRPr lang="en-US" b="1" dirty="0" smtClean="0"/>
          </a:p>
          <a:p>
            <a:r>
              <a:rPr lang="en-US" b="1" dirty="0" err="1" smtClean="0">
                <a:hlinkClick r:id="rId3"/>
              </a:rPr>
              <a:t>Medito</a:t>
            </a:r>
            <a:r>
              <a:rPr lang="en-US" b="1" dirty="0">
                <a:hlinkClick r:id="rId3"/>
              </a:rPr>
              <a:t>: Free Meditation, Sleep &amp; </a:t>
            </a:r>
            <a:endParaRPr lang="en-US" b="1" dirty="0" smtClean="0">
              <a:hlinkClick r:id="rId3"/>
            </a:endParaRPr>
          </a:p>
          <a:p>
            <a:r>
              <a:rPr lang="en-US" b="1" dirty="0" smtClean="0">
                <a:hlinkClick r:id="rId3"/>
              </a:rPr>
              <a:t>Mindfulness</a:t>
            </a:r>
            <a:endParaRPr lang="en-US" b="1" dirty="0" smtClean="0"/>
          </a:p>
          <a:p>
            <a:r>
              <a:rPr lang="en-US" b="1" dirty="0" err="1" smtClean="0">
                <a:hlinkClick r:id="rId4"/>
              </a:rPr>
              <a:t>ShareTheMeal</a:t>
            </a:r>
            <a:r>
              <a:rPr lang="en-US" b="1" dirty="0">
                <a:hlinkClick r:id="rId4"/>
              </a:rPr>
              <a:t>: Donate to Charity and Solve Hunger</a:t>
            </a:r>
            <a:endParaRPr lang="es-ES_tradnl" dirty="0"/>
          </a:p>
        </p:txBody>
      </p:sp>
    </p:spTree>
    <p:extLst>
      <p:ext uri="{BB962C8B-B14F-4D97-AF65-F5344CB8AC3E}">
        <p14:creationId xmlns:p14="http://schemas.microsoft.com/office/powerpoint/2010/main" val="314687571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195486"/>
            <a:ext cx="5217195" cy="44457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03647" y="560374"/>
            <a:ext cx="4752529" cy="43809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82726" y="1111264"/>
            <a:ext cx="4689474" cy="3992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3789336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smtClean="0"/>
              <a:t>URL</a:t>
            </a:r>
            <a:endParaRPr lang="es-ES_tradnl" dirty="0"/>
          </a:p>
        </p:txBody>
      </p:sp>
      <p:sp>
        <p:nvSpPr>
          <p:cNvPr id="4" name="3 Subtítulo"/>
          <p:cNvSpPr>
            <a:spLocks noGrp="1"/>
          </p:cNvSpPr>
          <p:nvPr>
            <p:ph type="subTitle" idx="1"/>
          </p:nvPr>
        </p:nvSpPr>
        <p:spPr/>
        <p:txBody>
          <a:bodyPr>
            <a:normAutofit fontScale="92500" lnSpcReduction="20000"/>
          </a:bodyPr>
          <a:lstStyle/>
          <a:p>
            <a:r>
              <a:rPr lang="es-ES_tradnl" dirty="0" smtClean="0">
                <a:hlinkClick r:id="rId2"/>
              </a:rPr>
              <a:t>https://www.elconfidencial.com/tecnologia/2020-12-04/mejores-apps-2020-movil-tablet-google-apple_2860423/</a:t>
            </a:r>
            <a:endParaRPr lang="es-ES_tradnl" dirty="0"/>
          </a:p>
        </p:txBody>
      </p:sp>
    </p:spTree>
    <p:extLst>
      <p:ext uri="{BB962C8B-B14F-4D97-AF65-F5344CB8AC3E}">
        <p14:creationId xmlns:p14="http://schemas.microsoft.com/office/powerpoint/2010/main" val="174258929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2" name="1 Título"/>
          <p:cNvSpPr>
            <a:spLocks noGrp="1"/>
          </p:cNvSpPr>
          <p:nvPr>
            <p:ph type="ctrTitle"/>
          </p:nvPr>
        </p:nvSpPr>
        <p:spPr>
          <a:solidFill>
            <a:schemeClr val="bg1"/>
          </a:solidFill>
        </p:spPr>
        <p:txBody>
          <a:bodyPr>
            <a:normAutofit/>
          </a:bodyPr>
          <a:lstStyle/>
          <a:p>
            <a:r>
              <a:rPr lang="es-ES" sz="3600" dirty="0"/>
              <a:t>Clasificación de las Aplicaciones </a:t>
            </a:r>
            <a:r>
              <a:rPr lang="es-ES" sz="3600" dirty="0" smtClean="0"/>
              <a:t>Móviles</a:t>
            </a:r>
            <a:endParaRPr lang="es-ES_tradnl" sz="3600" dirty="0"/>
          </a:p>
        </p:txBody>
      </p:sp>
      <p:sp>
        <p:nvSpPr>
          <p:cNvPr id="3" name="2 Marcador de contenido"/>
          <p:cNvSpPr>
            <a:spLocks noGrp="1"/>
          </p:cNvSpPr>
          <p:nvPr>
            <p:ph type="subTitle" idx="1"/>
          </p:nvPr>
        </p:nvSpPr>
        <p:spPr>
          <a:solidFill>
            <a:schemeClr val="bg1"/>
          </a:solidFill>
        </p:spPr>
        <p:txBody>
          <a:bodyPr/>
          <a:lstStyle/>
          <a:p>
            <a:r>
              <a:rPr lang="es-ES_tradnl" dirty="0">
                <a:hlinkClick r:id="rId3"/>
              </a:rPr>
              <a:t>http://</a:t>
            </a:r>
            <a:r>
              <a:rPr lang="es-ES_tradnl" dirty="0" smtClean="0">
                <a:hlinkClick r:id="rId3"/>
              </a:rPr>
              <a:t>www.critza.com/post/clasificacion-de-las-aplicaciones-moviles</a:t>
            </a:r>
            <a:endParaRPr lang="es-ES_tradnl" dirty="0" smtClean="0"/>
          </a:p>
          <a:p>
            <a:endParaRPr lang="es-ES_tradnl" dirty="0"/>
          </a:p>
        </p:txBody>
      </p:sp>
    </p:spTree>
    <p:extLst>
      <p:ext uri="{BB962C8B-B14F-4D97-AF65-F5344CB8AC3E}">
        <p14:creationId xmlns:p14="http://schemas.microsoft.com/office/powerpoint/2010/main" val="1761625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par>
                          <p:cTn id="8" fill="hold">
                            <p:stCondLst>
                              <p:cond delay="2000"/>
                            </p:stCondLst>
                            <p:childTnLst>
                              <p:par>
                                <p:cTn id="9" presetID="6" presetClass="entr" presetSubtype="16" fill="hold" grpId="0" nodeType="afterEffect">
                                  <p:stCondLst>
                                    <p:cond delay="0"/>
                                  </p:stCondLst>
                                  <p:childTnLst>
                                    <p:set>
                                      <p:cBhvr>
                                        <p:cTn id="10" dur="1" fill="hold">
                                          <p:stCondLst>
                                            <p:cond delay="0"/>
                                          </p:stCondLst>
                                        </p:cTn>
                                        <p:tgtEl>
                                          <p:spTgt spid="3">
                                            <p:bg/>
                                          </p:spTgt>
                                        </p:tgtEl>
                                        <p:attrNameLst>
                                          <p:attrName>style.visibility</p:attrName>
                                        </p:attrNameLst>
                                      </p:cBhvr>
                                      <p:to>
                                        <p:strVal val="visible"/>
                                      </p:to>
                                    </p:set>
                                    <p:animEffect transition="in" filter="circle(in)">
                                      <p:cBhvr>
                                        <p:cTn id="11" dur="2000"/>
                                        <p:tgtEl>
                                          <p:spTgt spid="3">
                                            <p:bg/>
                                          </p:spTgt>
                                        </p:tgtEl>
                                      </p:cBhvr>
                                    </p:animEffect>
                                  </p:childTnLst>
                                </p:cTn>
                              </p:par>
                            </p:childTnLst>
                          </p:cTn>
                        </p:par>
                        <p:par>
                          <p:cTn id="12" fill="hold">
                            <p:stCondLst>
                              <p:cond delay="4000"/>
                            </p:stCondLst>
                            <p:childTnLst>
                              <p:par>
                                <p:cTn id="13" presetID="6" presetClass="entr" presetSubtype="16"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circle(in)">
                                      <p:cBhvr>
                                        <p:cTn id="15"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uiExpand="1" build="p"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16000"/>
            <a:lum/>
          </a:blip>
          <a:srcRect/>
          <a:stretch>
            <a:fillRect t="-39000" b="-39000"/>
          </a:stretch>
        </a:blipFill>
        <a:effectLst/>
      </p:bgPr>
    </p:bg>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bg1"/>
          </a:solidFill>
        </p:spPr>
        <p:txBody>
          <a:bodyPr>
            <a:normAutofit/>
          </a:bodyPr>
          <a:lstStyle/>
          <a:p>
            <a:r>
              <a:rPr lang="es-ES" sz="3600" dirty="0"/>
              <a:t>Clasificación de las Aplicaciones </a:t>
            </a:r>
            <a:r>
              <a:rPr lang="es-ES" sz="3600" dirty="0" smtClean="0"/>
              <a:t>Móviles …</a:t>
            </a:r>
            <a:endParaRPr lang="es-ES_tradnl" sz="3600" dirty="0"/>
          </a:p>
        </p:txBody>
      </p:sp>
      <p:sp>
        <p:nvSpPr>
          <p:cNvPr id="3" name="2 Marcador de contenido"/>
          <p:cNvSpPr>
            <a:spLocks noGrp="1"/>
          </p:cNvSpPr>
          <p:nvPr>
            <p:ph idx="1"/>
          </p:nvPr>
        </p:nvSpPr>
        <p:spPr>
          <a:solidFill>
            <a:schemeClr val="bg1"/>
          </a:solidFill>
        </p:spPr>
        <p:txBody>
          <a:bodyPr/>
          <a:lstStyle/>
          <a:p>
            <a:r>
              <a:rPr lang="es-ES" dirty="0"/>
              <a:t>Clasificación de acuerdo a su funcionalidad</a:t>
            </a:r>
            <a:r>
              <a:rPr lang="es-ES" dirty="0" smtClean="0"/>
              <a:t>.</a:t>
            </a:r>
          </a:p>
          <a:p>
            <a:r>
              <a:rPr lang="es-ES" dirty="0"/>
              <a:t>Clasificación de acuerdo a su arquitectura.</a:t>
            </a:r>
            <a:endParaRPr lang="es-ES_tradnl" dirty="0"/>
          </a:p>
        </p:txBody>
      </p:sp>
    </p:spTree>
    <p:extLst>
      <p:ext uri="{BB962C8B-B14F-4D97-AF65-F5344CB8AC3E}">
        <p14:creationId xmlns:p14="http://schemas.microsoft.com/office/powerpoint/2010/main" val="3206112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par>
                          <p:cTn id="8" fill="hold">
                            <p:stCondLst>
                              <p:cond delay="2000"/>
                            </p:stCondLst>
                            <p:childTnLst>
                              <p:par>
                                <p:cTn id="9" presetID="6" presetClass="entr" presetSubtype="16" fill="hold" grpId="0" nodeType="afterEffect">
                                  <p:stCondLst>
                                    <p:cond delay="0"/>
                                  </p:stCondLst>
                                  <p:childTnLst>
                                    <p:set>
                                      <p:cBhvr>
                                        <p:cTn id="10" dur="1" fill="hold">
                                          <p:stCondLst>
                                            <p:cond delay="0"/>
                                          </p:stCondLst>
                                        </p:cTn>
                                        <p:tgtEl>
                                          <p:spTgt spid="3">
                                            <p:bg/>
                                          </p:spTgt>
                                        </p:tgtEl>
                                        <p:attrNameLst>
                                          <p:attrName>style.visibility</p:attrName>
                                        </p:attrNameLst>
                                      </p:cBhvr>
                                      <p:to>
                                        <p:strVal val="visible"/>
                                      </p:to>
                                    </p:set>
                                    <p:animEffect transition="in" filter="circle(in)">
                                      <p:cBhvr>
                                        <p:cTn id="11" dur="2000"/>
                                        <p:tgtEl>
                                          <p:spTgt spid="3">
                                            <p:bg/>
                                          </p:spTgt>
                                        </p:tgtEl>
                                      </p:cBhvr>
                                    </p:animEffect>
                                  </p:childTnLst>
                                </p:cTn>
                              </p:par>
                            </p:childTnLst>
                          </p:cTn>
                        </p:par>
                        <p:par>
                          <p:cTn id="12" fill="hold">
                            <p:stCondLst>
                              <p:cond delay="4000"/>
                            </p:stCondLst>
                            <p:childTnLst>
                              <p:par>
                                <p:cTn id="13" presetID="6" presetClass="entr" presetSubtype="16" fill="hold" grpId="0" nodeType="after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circle(in)">
                                      <p:cBhvr>
                                        <p:cTn id="15" dur="20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grpId="0" nodeType="clickEffect">
                                  <p:stCondLst>
                                    <p:cond delay="0"/>
                                  </p:stCondLst>
                                  <p:childTnLst>
                                    <p:set>
                                      <p:cBhvr>
                                        <p:cTn id="19" dur="1" fill="hold">
                                          <p:stCondLst>
                                            <p:cond delay="0"/>
                                          </p:stCondLst>
                                        </p:cTn>
                                        <p:tgtEl>
                                          <p:spTgt spid="3">
                                            <p:txEl>
                                              <p:pRg st="1" end="1"/>
                                            </p:txEl>
                                          </p:spTgt>
                                        </p:tgtEl>
                                        <p:attrNameLst>
                                          <p:attrName>style.visibility</p:attrName>
                                        </p:attrNameLst>
                                      </p:cBhvr>
                                      <p:to>
                                        <p:strVal val="visible"/>
                                      </p:to>
                                    </p:set>
                                    <p:animEffect transition="in" filter="circle(in)">
                                      <p:cBhvr>
                                        <p:cTn id="20" dur="2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bg2"/>
          </a:solidFill>
        </p:spPr>
        <p:txBody>
          <a:bodyPr>
            <a:normAutofit fontScale="90000"/>
          </a:bodyPr>
          <a:lstStyle/>
          <a:p>
            <a:r>
              <a:rPr lang="es-ES" sz="3600" dirty="0"/>
              <a:t>Clasificación de acuerdo a su </a:t>
            </a:r>
            <a:r>
              <a:rPr lang="es-ES" sz="3600" dirty="0" smtClean="0"/>
              <a:t>funcionalidad …</a:t>
            </a:r>
            <a:endParaRPr lang="es-ES_tradnl" sz="3600" dirty="0"/>
          </a:p>
        </p:txBody>
      </p:sp>
      <p:sp>
        <p:nvSpPr>
          <p:cNvPr id="3" name="2 Marcador de contenido"/>
          <p:cNvSpPr>
            <a:spLocks noGrp="1"/>
          </p:cNvSpPr>
          <p:nvPr>
            <p:ph idx="1"/>
          </p:nvPr>
        </p:nvSpPr>
        <p:spPr>
          <a:solidFill>
            <a:schemeClr val="bg2"/>
          </a:solidFill>
        </p:spPr>
        <p:txBody>
          <a:bodyPr>
            <a:normAutofit fontScale="77500" lnSpcReduction="20000"/>
          </a:bodyPr>
          <a:lstStyle/>
          <a:p>
            <a:r>
              <a:rPr lang="es-ES" b="1" dirty="0"/>
              <a:t>Aplicaciones de Accesibilidad: </a:t>
            </a:r>
            <a:r>
              <a:rPr lang="es-ES" dirty="0"/>
              <a:t>Este tipo de aplicaciones están diseñadas para facilitar el uso del dispositivo a todo aquel usuario que tiene algún tipo de discapacidad, ejemplo de ellas son: reconocimiento de voz, de caracteres, lectura de texto, etc.</a:t>
            </a:r>
          </a:p>
          <a:p>
            <a:r>
              <a:rPr lang="es-ES" b="1" dirty="0"/>
              <a:t>Aplicaciones de Sistema: </a:t>
            </a:r>
            <a:r>
              <a:rPr lang="es-ES" dirty="0"/>
              <a:t>Son todas aquellas aplicaciones que están relacionadas con el funcionamiento del dispositivo, tales como compresores de archivos, gestión de recursos, registro de llamadas, gestión de contactos, etc.</a:t>
            </a:r>
          </a:p>
          <a:p>
            <a:endParaRPr lang="es-ES_tradnl" dirty="0"/>
          </a:p>
        </p:txBody>
      </p:sp>
    </p:spTree>
    <p:extLst>
      <p:ext uri="{BB962C8B-B14F-4D97-AF65-F5344CB8AC3E}">
        <p14:creationId xmlns:p14="http://schemas.microsoft.com/office/powerpoint/2010/main" val="170120135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bg2"/>
          </a:solidFill>
        </p:spPr>
        <p:txBody>
          <a:bodyPr>
            <a:normAutofit fontScale="90000"/>
          </a:bodyPr>
          <a:lstStyle/>
          <a:p>
            <a:r>
              <a:rPr lang="es-ES" sz="3600" dirty="0"/>
              <a:t>Clasificación de acuerdo a su </a:t>
            </a:r>
            <a:r>
              <a:rPr lang="es-ES" sz="3600" dirty="0" smtClean="0"/>
              <a:t>funcionalidad …</a:t>
            </a:r>
            <a:endParaRPr lang="es-ES_tradnl" sz="3600" dirty="0"/>
          </a:p>
        </p:txBody>
      </p:sp>
      <p:sp>
        <p:nvSpPr>
          <p:cNvPr id="3" name="2 Marcador de contenido"/>
          <p:cNvSpPr>
            <a:spLocks noGrp="1"/>
          </p:cNvSpPr>
          <p:nvPr>
            <p:ph idx="1"/>
          </p:nvPr>
        </p:nvSpPr>
        <p:spPr>
          <a:solidFill>
            <a:schemeClr val="bg2"/>
          </a:solidFill>
        </p:spPr>
        <p:txBody>
          <a:bodyPr>
            <a:normAutofit/>
          </a:bodyPr>
          <a:lstStyle/>
          <a:p>
            <a:r>
              <a:rPr lang="es-ES" b="1" dirty="0" smtClean="0"/>
              <a:t>Aplicaciones </a:t>
            </a:r>
            <a:r>
              <a:rPr lang="es-ES" b="1" dirty="0"/>
              <a:t>Ofimáticas: </a:t>
            </a:r>
            <a:r>
              <a:rPr lang="es-ES" dirty="0"/>
              <a:t>Aplicaciones que permiten al usuario manipular documentos de texto, hojas de cálculo, </a:t>
            </a:r>
            <a:r>
              <a:rPr lang="es-ES" dirty="0" err="1"/>
              <a:t>pdf’s</a:t>
            </a:r>
            <a:r>
              <a:rPr lang="es-ES" dirty="0"/>
              <a:t>, etc.</a:t>
            </a:r>
          </a:p>
          <a:p>
            <a:r>
              <a:rPr lang="es-ES" b="1" dirty="0"/>
              <a:t>Aplicaciones de Juegos: </a:t>
            </a:r>
            <a:r>
              <a:rPr lang="es-ES" dirty="0"/>
              <a:t>Este tipo de aplicaciones brindan entretenimiento y diversión a los usuarios.</a:t>
            </a:r>
          </a:p>
          <a:p>
            <a:endParaRPr lang="es-ES_tradnl" dirty="0"/>
          </a:p>
        </p:txBody>
      </p:sp>
    </p:spTree>
    <p:extLst>
      <p:ext uri="{BB962C8B-B14F-4D97-AF65-F5344CB8AC3E}">
        <p14:creationId xmlns:p14="http://schemas.microsoft.com/office/powerpoint/2010/main" val="7078898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title"/>
          </p:nvPr>
        </p:nvSpPr>
        <p:spPr>
          <a:xfrm>
            <a:off x="457200" y="205978"/>
            <a:ext cx="8229600" cy="3229867"/>
          </a:xfrm>
        </p:spPr>
        <p:txBody>
          <a:bodyPr>
            <a:normAutofit/>
          </a:bodyPr>
          <a:lstStyle/>
          <a:p>
            <a:r>
              <a:rPr lang="es-ES" dirty="0"/>
              <a:t>las mejores '</a:t>
            </a:r>
            <a:r>
              <a:rPr lang="es-ES" dirty="0" err="1"/>
              <a:t>apps</a:t>
            </a:r>
            <a:r>
              <a:rPr lang="es-ES" dirty="0"/>
              <a:t>' de 2020, según Google y Apple</a:t>
            </a:r>
            <a:br>
              <a:rPr lang="es-ES" dirty="0"/>
            </a:br>
            <a:endParaRPr lang="es-ES_tradnl" dirty="0"/>
          </a:p>
        </p:txBody>
      </p:sp>
    </p:spTree>
    <p:extLst>
      <p:ext uri="{BB962C8B-B14F-4D97-AF65-F5344CB8AC3E}">
        <p14:creationId xmlns:p14="http://schemas.microsoft.com/office/powerpoint/2010/main" val="386835995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bg2"/>
          </a:solidFill>
        </p:spPr>
        <p:txBody>
          <a:bodyPr>
            <a:normAutofit/>
          </a:bodyPr>
          <a:lstStyle/>
          <a:p>
            <a:r>
              <a:rPr lang="es-ES" sz="3600" dirty="0"/>
              <a:t>Clasificación de acuerdo a su </a:t>
            </a:r>
            <a:r>
              <a:rPr lang="es-ES" sz="3600" dirty="0" smtClean="0"/>
              <a:t>funcionalidad </a:t>
            </a:r>
            <a:endParaRPr lang="es-ES_tradnl" sz="3600" dirty="0"/>
          </a:p>
        </p:txBody>
      </p:sp>
      <p:sp>
        <p:nvSpPr>
          <p:cNvPr id="3" name="2 Marcador de contenido"/>
          <p:cNvSpPr>
            <a:spLocks noGrp="1"/>
          </p:cNvSpPr>
          <p:nvPr>
            <p:ph idx="1"/>
          </p:nvPr>
        </p:nvSpPr>
        <p:spPr>
          <a:solidFill>
            <a:schemeClr val="bg2"/>
          </a:solidFill>
        </p:spPr>
        <p:txBody>
          <a:bodyPr>
            <a:normAutofit fontScale="85000" lnSpcReduction="10000"/>
          </a:bodyPr>
          <a:lstStyle/>
          <a:p>
            <a:r>
              <a:rPr lang="es-ES" b="1" dirty="0" smtClean="0"/>
              <a:t>Aplicaciones </a:t>
            </a:r>
            <a:r>
              <a:rPr lang="es-ES" b="1" dirty="0"/>
              <a:t>de Organización: </a:t>
            </a:r>
            <a:r>
              <a:rPr lang="es-ES" dirty="0"/>
              <a:t>Representan a toda aquella aplicación que permite a los usuarios organizar sus datos personales, contactos, notas, calendario, etc.</a:t>
            </a:r>
          </a:p>
          <a:p>
            <a:r>
              <a:rPr lang="es-ES" b="1" dirty="0"/>
              <a:t>Aplicaciones Web: </a:t>
            </a:r>
            <a:r>
              <a:rPr lang="es-ES" dirty="0"/>
              <a:t>Este tipo de aplicaciones requieren de una conexión estable a internet para brindar su funcionalidad, ejemplo de ellas son: navegadores web, </a:t>
            </a:r>
            <a:r>
              <a:rPr lang="es-ES" dirty="0" err="1"/>
              <a:t>Gmail</a:t>
            </a:r>
            <a:r>
              <a:rPr lang="es-ES" dirty="0"/>
              <a:t>, YouTube, Facebook, </a:t>
            </a:r>
            <a:r>
              <a:rPr lang="es-ES" dirty="0" err="1"/>
              <a:t>Twitter</a:t>
            </a:r>
            <a:r>
              <a:rPr lang="es-ES" dirty="0"/>
              <a:t>, Google </a:t>
            </a:r>
            <a:r>
              <a:rPr lang="es-ES" dirty="0" err="1"/>
              <a:t>Maps</a:t>
            </a:r>
            <a:r>
              <a:rPr lang="es-ES" dirty="0"/>
              <a:t>, etc.</a:t>
            </a:r>
          </a:p>
          <a:p>
            <a:endParaRPr lang="es-ES_tradnl" dirty="0"/>
          </a:p>
        </p:txBody>
      </p:sp>
    </p:spTree>
    <p:extLst>
      <p:ext uri="{BB962C8B-B14F-4D97-AF65-F5344CB8AC3E}">
        <p14:creationId xmlns:p14="http://schemas.microsoft.com/office/powerpoint/2010/main" val="314106821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tx2"/>
          </a:solidFill>
        </p:spPr>
        <p:txBody>
          <a:bodyPr>
            <a:normAutofit fontScale="90000"/>
          </a:bodyPr>
          <a:lstStyle/>
          <a:p>
            <a:r>
              <a:rPr lang="es-ES" sz="3600" dirty="0">
                <a:solidFill>
                  <a:schemeClr val="bg1"/>
                </a:solidFill>
              </a:rPr>
              <a:t>Clasificación de acuerdo a su </a:t>
            </a:r>
            <a:r>
              <a:rPr lang="es-ES" sz="3600" dirty="0" smtClean="0">
                <a:solidFill>
                  <a:schemeClr val="bg1"/>
                </a:solidFill>
              </a:rPr>
              <a:t>arquitectura …</a:t>
            </a:r>
            <a:endParaRPr lang="es-ES_tradnl" sz="3600" dirty="0">
              <a:solidFill>
                <a:schemeClr val="bg1"/>
              </a:solidFill>
            </a:endParaRPr>
          </a:p>
        </p:txBody>
      </p:sp>
      <p:sp>
        <p:nvSpPr>
          <p:cNvPr id="3" name="2 Marcador de contenido"/>
          <p:cNvSpPr>
            <a:spLocks noGrp="1"/>
          </p:cNvSpPr>
          <p:nvPr>
            <p:ph idx="1"/>
          </p:nvPr>
        </p:nvSpPr>
        <p:spPr>
          <a:solidFill>
            <a:schemeClr val="tx2"/>
          </a:solidFill>
        </p:spPr>
        <p:txBody>
          <a:bodyPr>
            <a:normAutofit/>
          </a:bodyPr>
          <a:lstStyle/>
          <a:p>
            <a:r>
              <a:rPr lang="es-ES_tradnl" dirty="0">
                <a:solidFill>
                  <a:schemeClr val="bg1"/>
                </a:solidFill>
              </a:rPr>
              <a:t>Aplicaciones </a:t>
            </a:r>
            <a:r>
              <a:rPr lang="es-ES_tradnl" dirty="0" smtClean="0">
                <a:solidFill>
                  <a:schemeClr val="bg1"/>
                </a:solidFill>
              </a:rPr>
              <a:t>Nativas</a:t>
            </a:r>
          </a:p>
          <a:p>
            <a:r>
              <a:rPr lang="es-ES_tradnl" dirty="0" smtClean="0">
                <a:solidFill>
                  <a:schemeClr val="bg1"/>
                </a:solidFill>
              </a:rPr>
              <a:t>Aplicaciones web</a:t>
            </a:r>
          </a:p>
          <a:p>
            <a:r>
              <a:rPr lang="es-ES_tradnl" dirty="0" smtClean="0">
                <a:solidFill>
                  <a:schemeClr val="bg1"/>
                </a:solidFill>
              </a:rPr>
              <a:t>Aplicaciones híbridas</a:t>
            </a:r>
            <a:endParaRPr lang="es-ES_tradnl" dirty="0">
              <a:solidFill>
                <a:schemeClr val="bg1"/>
              </a:solidFill>
            </a:endParaRPr>
          </a:p>
        </p:txBody>
      </p:sp>
    </p:spTree>
    <p:extLst>
      <p:ext uri="{BB962C8B-B14F-4D97-AF65-F5344CB8AC3E}">
        <p14:creationId xmlns:p14="http://schemas.microsoft.com/office/powerpoint/2010/main" val="407858892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tx2"/>
          </a:solidFill>
        </p:spPr>
        <p:txBody>
          <a:bodyPr>
            <a:normAutofit/>
          </a:bodyPr>
          <a:lstStyle/>
          <a:p>
            <a:r>
              <a:rPr lang="es-ES_tradnl" sz="3600" dirty="0">
                <a:solidFill>
                  <a:schemeClr val="bg1"/>
                </a:solidFill>
              </a:rPr>
              <a:t>Aplicaciones </a:t>
            </a:r>
            <a:r>
              <a:rPr lang="es-ES_tradnl" sz="3600" dirty="0" smtClean="0">
                <a:solidFill>
                  <a:schemeClr val="bg1"/>
                </a:solidFill>
              </a:rPr>
              <a:t>Nativas </a:t>
            </a:r>
            <a:r>
              <a:rPr lang="es-ES" sz="3600" dirty="0" smtClean="0">
                <a:solidFill>
                  <a:schemeClr val="bg1"/>
                </a:solidFill>
              </a:rPr>
              <a:t>…</a:t>
            </a:r>
            <a:endParaRPr lang="es-ES_tradnl" sz="3600" dirty="0">
              <a:solidFill>
                <a:schemeClr val="bg1"/>
              </a:solidFill>
            </a:endParaRPr>
          </a:p>
        </p:txBody>
      </p:sp>
      <p:sp>
        <p:nvSpPr>
          <p:cNvPr id="3" name="2 Marcador de contenido"/>
          <p:cNvSpPr>
            <a:spLocks noGrp="1"/>
          </p:cNvSpPr>
          <p:nvPr>
            <p:ph idx="1"/>
          </p:nvPr>
        </p:nvSpPr>
        <p:spPr>
          <a:solidFill>
            <a:schemeClr val="tx2"/>
          </a:solidFill>
        </p:spPr>
        <p:txBody>
          <a:bodyPr>
            <a:normAutofit/>
          </a:bodyPr>
          <a:lstStyle/>
          <a:p>
            <a:r>
              <a:rPr lang="es-ES" dirty="0" smtClean="0">
                <a:solidFill>
                  <a:schemeClr val="bg1"/>
                </a:solidFill>
              </a:rPr>
              <a:t>Son </a:t>
            </a:r>
            <a:r>
              <a:rPr lang="es-ES" dirty="0">
                <a:solidFill>
                  <a:schemeClr val="bg1"/>
                </a:solidFill>
              </a:rPr>
              <a:t>todas aquellas aplicaciones que son construidas de forma específica para un sistema operativo a través de un Kit de Desarrollo de Software  (SDK).</a:t>
            </a:r>
          </a:p>
          <a:p>
            <a:endParaRPr lang="es-ES_tradnl" dirty="0">
              <a:solidFill>
                <a:schemeClr val="bg1"/>
              </a:solidFill>
            </a:endParaRPr>
          </a:p>
        </p:txBody>
      </p:sp>
    </p:spTree>
    <p:extLst>
      <p:ext uri="{BB962C8B-B14F-4D97-AF65-F5344CB8AC3E}">
        <p14:creationId xmlns:p14="http://schemas.microsoft.com/office/powerpoint/2010/main" val="29870093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tx2"/>
          </a:solidFill>
        </p:spPr>
        <p:txBody>
          <a:bodyPr>
            <a:normAutofit/>
          </a:bodyPr>
          <a:lstStyle/>
          <a:p>
            <a:r>
              <a:rPr lang="es-ES_tradnl" sz="3600" dirty="0">
                <a:solidFill>
                  <a:schemeClr val="bg1"/>
                </a:solidFill>
              </a:rPr>
              <a:t>Aplicaciones </a:t>
            </a:r>
            <a:r>
              <a:rPr lang="es-ES_tradnl" sz="3600" dirty="0" smtClean="0">
                <a:solidFill>
                  <a:schemeClr val="bg1"/>
                </a:solidFill>
              </a:rPr>
              <a:t>Nativas </a:t>
            </a:r>
            <a:r>
              <a:rPr lang="es-ES" sz="3600" dirty="0" smtClean="0">
                <a:solidFill>
                  <a:schemeClr val="bg1"/>
                </a:solidFill>
              </a:rPr>
              <a:t>…</a:t>
            </a:r>
            <a:endParaRPr lang="es-ES_tradnl" sz="3600" dirty="0">
              <a:solidFill>
                <a:schemeClr val="bg1"/>
              </a:solidFill>
            </a:endParaRPr>
          </a:p>
        </p:txBody>
      </p:sp>
      <p:sp>
        <p:nvSpPr>
          <p:cNvPr id="3" name="2 Marcador de contenido"/>
          <p:cNvSpPr>
            <a:spLocks noGrp="1"/>
          </p:cNvSpPr>
          <p:nvPr>
            <p:ph idx="1"/>
          </p:nvPr>
        </p:nvSpPr>
        <p:spPr>
          <a:solidFill>
            <a:schemeClr val="tx2"/>
          </a:solidFill>
        </p:spPr>
        <p:txBody>
          <a:bodyPr>
            <a:normAutofit fontScale="62500" lnSpcReduction="20000"/>
          </a:bodyPr>
          <a:lstStyle/>
          <a:p>
            <a:r>
              <a:rPr lang="es-ES" dirty="0" smtClean="0">
                <a:solidFill>
                  <a:schemeClr val="bg1"/>
                </a:solidFill>
              </a:rPr>
              <a:t>Ventajas</a:t>
            </a:r>
            <a:r>
              <a:rPr lang="es-ES" dirty="0">
                <a:solidFill>
                  <a:schemeClr val="bg1"/>
                </a:solidFill>
              </a:rPr>
              <a:t>:</a:t>
            </a:r>
          </a:p>
          <a:p>
            <a:pPr lvl="1"/>
            <a:r>
              <a:rPr lang="es-ES" dirty="0">
                <a:solidFill>
                  <a:schemeClr val="bg1"/>
                </a:solidFill>
              </a:rPr>
              <a:t>Permiten el acceso a todas las características de hardware del dispositivo móvil a través de la solicitud de permisos, los cuales son solicitados al usuario en el momento en que instala la aplicación, aunque también podrían solicitarse en el momento en que se desea acceder al uso del hardware.</a:t>
            </a:r>
          </a:p>
          <a:p>
            <a:pPr lvl="1"/>
            <a:r>
              <a:rPr lang="es-ES" dirty="0">
                <a:solidFill>
                  <a:schemeClr val="bg1"/>
                </a:solidFill>
              </a:rPr>
              <a:t>Cuando se construyen interfaces graficas con componentes nativos, se tiene como garantía una mejor experiencia de usuario en el uso de la aplicación, debido a que los controles nativos explotan de forma óptima los recursos del dispositivo móvil al momento de </a:t>
            </a:r>
            <a:r>
              <a:rPr lang="es-ES" dirty="0" err="1">
                <a:solidFill>
                  <a:schemeClr val="bg1"/>
                </a:solidFill>
              </a:rPr>
              <a:t>renderizarse</a:t>
            </a:r>
            <a:r>
              <a:rPr lang="es-ES" dirty="0">
                <a:solidFill>
                  <a:schemeClr val="bg1"/>
                </a:solidFill>
              </a:rPr>
              <a:t> y brindar su respectiva funcionalidad al usuario.</a:t>
            </a:r>
          </a:p>
          <a:p>
            <a:pPr lvl="1"/>
            <a:r>
              <a:rPr lang="es-ES" dirty="0">
                <a:solidFill>
                  <a:schemeClr val="bg1"/>
                </a:solidFill>
              </a:rPr>
              <a:t>No dependen de una conexión a internet para poder funcionar.</a:t>
            </a:r>
          </a:p>
          <a:p>
            <a:pPr lvl="1"/>
            <a:r>
              <a:rPr lang="es-ES" dirty="0">
                <a:solidFill>
                  <a:schemeClr val="bg1"/>
                </a:solidFill>
              </a:rPr>
              <a:t>Su distribución y actualización es sencilla, debido a que generalmente se lleva a cabo a través de un </a:t>
            </a:r>
            <a:r>
              <a:rPr lang="es-ES" dirty="0" err="1">
                <a:solidFill>
                  <a:schemeClr val="bg1"/>
                </a:solidFill>
              </a:rPr>
              <a:t>market</a:t>
            </a:r>
            <a:r>
              <a:rPr lang="es-ES" dirty="0">
                <a:solidFill>
                  <a:schemeClr val="bg1"/>
                </a:solidFill>
              </a:rPr>
              <a:t> de aplicaciones</a:t>
            </a:r>
            <a:r>
              <a:rPr lang="es-ES" dirty="0" smtClean="0">
                <a:solidFill>
                  <a:schemeClr val="bg1"/>
                </a:solidFill>
              </a:rPr>
              <a:t>.</a:t>
            </a:r>
            <a:endParaRPr lang="es-ES" dirty="0">
              <a:solidFill>
                <a:schemeClr val="bg1"/>
              </a:solidFill>
            </a:endParaRPr>
          </a:p>
        </p:txBody>
      </p:sp>
    </p:spTree>
    <p:extLst>
      <p:ext uri="{BB962C8B-B14F-4D97-AF65-F5344CB8AC3E}">
        <p14:creationId xmlns:p14="http://schemas.microsoft.com/office/powerpoint/2010/main" val="336155991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tx2"/>
          </a:solidFill>
        </p:spPr>
        <p:txBody>
          <a:bodyPr>
            <a:normAutofit/>
          </a:bodyPr>
          <a:lstStyle/>
          <a:p>
            <a:r>
              <a:rPr lang="es-ES_tradnl" sz="3600" dirty="0">
                <a:solidFill>
                  <a:schemeClr val="bg1"/>
                </a:solidFill>
              </a:rPr>
              <a:t>Aplicaciones </a:t>
            </a:r>
            <a:r>
              <a:rPr lang="es-ES_tradnl" sz="3600" dirty="0" smtClean="0">
                <a:solidFill>
                  <a:schemeClr val="bg1"/>
                </a:solidFill>
              </a:rPr>
              <a:t>Nativas</a:t>
            </a:r>
            <a:endParaRPr lang="es-ES_tradnl" sz="3600" dirty="0">
              <a:solidFill>
                <a:schemeClr val="bg1"/>
              </a:solidFill>
            </a:endParaRPr>
          </a:p>
        </p:txBody>
      </p:sp>
      <p:sp>
        <p:nvSpPr>
          <p:cNvPr id="3" name="2 Marcador de contenido"/>
          <p:cNvSpPr>
            <a:spLocks noGrp="1"/>
          </p:cNvSpPr>
          <p:nvPr>
            <p:ph idx="1"/>
          </p:nvPr>
        </p:nvSpPr>
        <p:spPr>
          <a:solidFill>
            <a:schemeClr val="tx2"/>
          </a:solidFill>
        </p:spPr>
        <p:txBody>
          <a:bodyPr>
            <a:normAutofit/>
          </a:bodyPr>
          <a:lstStyle/>
          <a:p>
            <a:r>
              <a:rPr lang="es-ES" dirty="0" smtClean="0">
                <a:solidFill>
                  <a:schemeClr val="bg1"/>
                </a:solidFill>
              </a:rPr>
              <a:t>Desventajas:</a:t>
            </a:r>
          </a:p>
          <a:p>
            <a:pPr lvl="1"/>
            <a:r>
              <a:rPr lang="es-ES" dirty="0" smtClean="0">
                <a:solidFill>
                  <a:schemeClr val="bg1"/>
                </a:solidFill>
              </a:rPr>
              <a:t>Su </a:t>
            </a:r>
            <a:r>
              <a:rPr lang="es-ES" dirty="0">
                <a:solidFill>
                  <a:schemeClr val="bg1"/>
                </a:solidFill>
              </a:rPr>
              <a:t>costo de desarrollo es elevado, debido a que se necesita emplear especialistas expertos para diseñar una aplicación que aproveche de forma óptima los recursos de los dispositivos móviles.</a:t>
            </a:r>
          </a:p>
          <a:p>
            <a:pPr lvl="1"/>
            <a:r>
              <a:rPr lang="es-ES" dirty="0">
                <a:solidFill>
                  <a:schemeClr val="bg1"/>
                </a:solidFill>
              </a:rPr>
              <a:t>El código de la aplicación no es reutilizable para otros SO.</a:t>
            </a:r>
          </a:p>
          <a:p>
            <a:endParaRPr lang="es-ES_tradnl" dirty="0">
              <a:solidFill>
                <a:schemeClr val="bg1"/>
              </a:solidFill>
            </a:endParaRPr>
          </a:p>
        </p:txBody>
      </p:sp>
    </p:spTree>
    <p:extLst>
      <p:ext uri="{BB962C8B-B14F-4D97-AF65-F5344CB8AC3E}">
        <p14:creationId xmlns:p14="http://schemas.microsoft.com/office/powerpoint/2010/main" val="264384877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tx2"/>
          </a:solidFill>
        </p:spPr>
        <p:txBody>
          <a:bodyPr>
            <a:normAutofit/>
          </a:bodyPr>
          <a:lstStyle/>
          <a:p>
            <a:r>
              <a:rPr lang="es-ES_tradnl" sz="3600" dirty="0">
                <a:solidFill>
                  <a:schemeClr val="bg1"/>
                </a:solidFill>
              </a:rPr>
              <a:t>Aplicaciones </a:t>
            </a:r>
            <a:r>
              <a:rPr lang="es-ES_tradnl" sz="3600" dirty="0" smtClean="0">
                <a:solidFill>
                  <a:schemeClr val="bg1"/>
                </a:solidFill>
              </a:rPr>
              <a:t>Web</a:t>
            </a:r>
            <a:r>
              <a:rPr lang="es-ES" sz="3600" dirty="0" smtClean="0">
                <a:solidFill>
                  <a:schemeClr val="bg1"/>
                </a:solidFill>
              </a:rPr>
              <a:t>…</a:t>
            </a:r>
            <a:endParaRPr lang="es-ES_tradnl" sz="3600" dirty="0">
              <a:solidFill>
                <a:schemeClr val="bg1"/>
              </a:solidFill>
            </a:endParaRPr>
          </a:p>
        </p:txBody>
      </p:sp>
      <p:sp>
        <p:nvSpPr>
          <p:cNvPr id="3" name="2 Marcador de contenido"/>
          <p:cNvSpPr>
            <a:spLocks noGrp="1"/>
          </p:cNvSpPr>
          <p:nvPr>
            <p:ph idx="1"/>
          </p:nvPr>
        </p:nvSpPr>
        <p:spPr>
          <a:solidFill>
            <a:schemeClr val="tx2"/>
          </a:solidFill>
        </p:spPr>
        <p:txBody>
          <a:bodyPr>
            <a:normAutofit/>
          </a:bodyPr>
          <a:lstStyle/>
          <a:p>
            <a:r>
              <a:rPr lang="es-ES" dirty="0">
                <a:solidFill>
                  <a:schemeClr val="bg1"/>
                </a:solidFill>
              </a:rPr>
              <a:t>Este tipo de aplicaciones requieren de una conexión activa para poder brindar su funcionalidad, ya que su funcionalidad depende de la conectividad que tenga hacia uno o </a:t>
            </a:r>
            <a:r>
              <a:rPr lang="es-ES" dirty="0" smtClean="0">
                <a:solidFill>
                  <a:schemeClr val="bg1"/>
                </a:solidFill>
              </a:rPr>
              <a:t>más </a:t>
            </a:r>
            <a:r>
              <a:rPr lang="es-ES" dirty="0">
                <a:solidFill>
                  <a:schemeClr val="bg1"/>
                </a:solidFill>
              </a:rPr>
              <a:t>servidores alojados en la nube o en una red local</a:t>
            </a:r>
            <a:r>
              <a:rPr lang="es-ES" dirty="0" smtClean="0">
                <a:solidFill>
                  <a:schemeClr val="bg1"/>
                </a:solidFill>
              </a:rPr>
              <a:t>.</a:t>
            </a:r>
            <a:endParaRPr lang="es-ES" dirty="0">
              <a:solidFill>
                <a:schemeClr val="bg1"/>
              </a:solidFill>
            </a:endParaRPr>
          </a:p>
        </p:txBody>
      </p:sp>
    </p:spTree>
    <p:extLst>
      <p:ext uri="{BB962C8B-B14F-4D97-AF65-F5344CB8AC3E}">
        <p14:creationId xmlns:p14="http://schemas.microsoft.com/office/powerpoint/2010/main" val="230836567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tx2"/>
          </a:solidFill>
        </p:spPr>
        <p:txBody>
          <a:bodyPr>
            <a:normAutofit/>
          </a:bodyPr>
          <a:lstStyle/>
          <a:p>
            <a:r>
              <a:rPr lang="es-ES_tradnl" sz="3600" dirty="0">
                <a:solidFill>
                  <a:schemeClr val="bg1"/>
                </a:solidFill>
              </a:rPr>
              <a:t>Aplicaciones </a:t>
            </a:r>
            <a:r>
              <a:rPr lang="es-ES_tradnl" sz="3600" dirty="0" smtClean="0">
                <a:solidFill>
                  <a:schemeClr val="bg1"/>
                </a:solidFill>
              </a:rPr>
              <a:t>Web</a:t>
            </a:r>
            <a:r>
              <a:rPr lang="es-ES" sz="3600" dirty="0" smtClean="0">
                <a:solidFill>
                  <a:schemeClr val="bg1"/>
                </a:solidFill>
              </a:rPr>
              <a:t>…</a:t>
            </a:r>
            <a:endParaRPr lang="es-ES_tradnl" sz="3600" dirty="0">
              <a:solidFill>
                <a:schemeClr val="bg1"/>
              </a:solidFill>
            </a:endParaRPr>
          </a:p>
        </p:txBody>
      </p:sp>
      <p:sp>
        <p:nvSpPr>
          <p:cNvPr id="3" name="2 Marcador de contenido"/>
          <p:cNvSpPr>
            <a:spLocks noGrp="1"/>
          </p:cNvSpPr>
          <p:nvPr>
            <p:ph idx="1"/>
          </p:nvPr>
        </p:nvSpPr>
        <p:spPr>
          <a:solidFill>
            <a:schemeClr val="tx2"/>
          </a:solidFill>
        </p:spPr>
        <p:txBody>
          <a:bodyPr>
            <a:normAutofit/>
          </a:bodyPr>
          <a:lstStyle/>
          <a:p>
            <a:r>
              <a:rPr lang="es-ES" dirty="0" smtClean="0">
                <a:solidFill>
                  <a:schemeClr val="bg1"/>
                </a:solidFill>
              </a:rPr>
              <a:t>Ventajas</a:t>
            </a:r>
            <a:r>
              <a:rPr lang="es-ES" dirty="0">
                <a:solidFill>
                  <a:schemeClr val="bg1"/>
                </a:solidFill>
              </a:rPr>
              <a:t>:</a:t>
            </a:r>
          </a:p>
          <a:p>
            <a:pPr lvl="1"/>
            <a:r>
              <a:rPr lang="es-ES" dirty="0">
                <a:solidFill>
                  <a:schemeClr val="bg1"/>
                </a:solidFill>
              </a:rPr>
              <a:t>Al ser construidas bajo principios de desarrollo de aplicaciones web, se puede lograr un </a:t>
            </a:r>
            <a:r>
              <a:rPr lang="es-ES" dirty="0" err="1">
                <a:solidFill>
                  <a:schemeClr val="bg1"/>
                </a:solidFill>
              </a:rPr>
              <a:t>FrontEnd</a:t>
            </a:r>
            <a:r>
              <a:rPr lang="es-ES" dirty="0">
                <a:solidFill>
                  <a:schemeClr val="bg1"/>
                </a:solidFill>
              </a:rPr>
              <a:t> robusto capaz de adaptarse a cualquier resolución de pantalla de los dispositivos cliente</a:t>
            </a:r>
            <a:r>
              <a:rPr lang="es-ES" dirty="0" smtClean="0">
                <a:solidFill>
                  <a:schemeClr val="bg1"/>
                </a:solidFill>
              </a:rPr>
              <a:t>.</a:t>
            </a:r>
            <a:endParaRPr lang="es-ES" dirty="0">
              <a:solidFill>
                <a:schemeClr val="bg1"/>
              </a:solidFill>
            </a:endParaRPr>
          </a:p>
        </p:txBody>
      </p:sp>
    </p:spTree>
    <p:extLst>
      <p:ext uri="{BB962C8B-B14F-4D97-AF65-F5344CB8AC3E}">
        <p14:creationId xmlns:p14="http://schemas.microsoft.com/office/powerpoint/2010/main" val="171797646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tx2"/>
          </a:solidFill>
        </p:spPr>
        <p:txBody>
          <a:bodyPr>
            <a:normAutofit/>
          </a:bodyPr>
          <a:lstStyle/>
          <a:p>
            <a:r>
              <a:rPr lang="es-ES_tradnl" sz="3600" dirty="0">
                <a:solidFill>
                  <a:schemeClr val="bg1"/>
                </a:solidFill>
              </a:rPr>
              <a:t>Aplicaciones </a:t>
            </a:r>
            <a:r>
              <a:rPr lang="es-ES_tradnl" sz="3600" dirty="0" smtClean="0">
                <a:solidFill>
                  <a:schemeClr val="bg1"/>
                </a:solidFill>
              </a:rPr>
              <a:t>Web</a:t>
            </a:r>
            <a:endParaRPr lang="es-ES_tradnl" sz="3600" dirty="0">
              <a:solidFill>
                <a:schemeClr val="bg1"/>
              </a:solidFill>
            </a:endParaRPr>
          </a:p>
        </p:txBody>
      </p:sp>
      <p:sp>
        <p:nvSpPr>
          <p:cNvPr id="3" name="2 Marcador de contenido"/>
          <p:cNvSpPr>
            <a:spLocks noGrp="1"/>
          </p:cNvSpPr>
          <p:nvPr>
            <p:ph idx="1"/>
          </p:nvPr>
        </p:nvSpPr>
        <p:spPr>
          <a:solidFill>
            <a:schemeClr val="tx2"/>
          </a:solidFill>
        </p:spPr>
        <p:txBody>
          <a:bodyPr>
            <a:normAutofit fontScale="92500" lnSpcReduction="20000"/>
          </a:bodyPr>
          <a:lstStyle/>
          <a:p>
            <a:r>
              <a:rPr lang="es-ES" dirty="0" smtClean="0">
                <a:solidFill>
                  <a:schemeClr val="bg1"/>
                </a:solidFill>
              </a:rPr>
              <a:t>Desventajas</a:t>
            </a:r>
            <a:r>
              <a:rPr lang="es-ES" dirty="0">
                <a:solidFill>
                  <a:schemeClr val="bg1"/>
                </a:solidFill>
              </a:rPr>
              <a:t>:</a:t>
            </a:r>
          </a:p>
          <a:p>
            <a:pPr lvl="1"/>
            <a:r>
              <a:rPr lang="es-ES" dirty="0">
                <a:solidFill>
                  <a:schemeClr val="bg1"/>
                </a:solidFill>
              </a:rPr>
              <a:t>El acceso al hardware del dispositivo es más complicado, debido a que se tienen que crear interfaces de comunicación a código nativo para hacer uso de los mismos.</a:t>
            </a:r>
          </a:p>
          <a:p>
            <a:pPr lvl="1"/>
            <a:r>
              <a:rPr lang="es-ES" dirty="0">
                <a:solidFill>
                  <a:schemeClr val="bg1"/>
                </a:solidFill>
              </a:rPr>
              <a:t>Son aplicaciones orientadas a la conexión, lo que implica que si no existe conexión al o los servidores, estas no serán capaces de brindar su funcionalidad a los clientes.</a:t>
            </a:r>
          </a:p>
          <a:p>
            <a:endParaRPr lang="es-ES_tradnl" dirty="0">
              <a:solidFill>
                <a:schemeClr val="bg1"/>
              </a:solidFill>
            </a:endParaRPr>
          </a:p>
        </p:txBody>
      </p:sp>
    </p:spTree>
    <p:extLst>
      <p:ext uri="{BB962C8B-B14F-4D97-AF65-F5344CB8AC3E}">
        <p14:creationId xmlns:p14="http://schemas.microsoft.com/office/powerpoint/2010/main" val="30172800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tx2"/>
          </a:solidFill>
        </p:spPr>
        <p:txBody>
          <a:bodyPr>
            <a:normAutofit/>
          </a:bodyPr>
          <a:lstStyle/>
          <a:p>
            <a:r>
              <a:rPr lang="es-ES_tradnl" sz="3600" dirty="0">
                <a:solidFill>
                  <a:schemeClr val="bg1"/>
                </a:solidFill>
              </a:rPr>
              <a:t>Aplicaciones </a:t>
            </a:r>
            <a:r>
              <a:rPr lang="es-ES_tradnl" sz="3600" dirty="0" smtClean="0">
                <a:solidFill>
                  <a:schemeClr val="bg1"/>
                </a:solidFill>
              </a:rPr>
              <a:t>Híbridas</a:t>
            </a:r>
            <a:r>
              <a:rPr lang="es-ES" sz="3600" dirty="0" smtClean="0">
                <a:solidFill>
                  <a:schemeClr val="bg1"/>
                </a:solidFill>
              </a:rPr>
              <a:t>…</a:t>
            </a:r>
            <a:endParaRPr lang="es-ES_tradnl" sz="3600" dirty="0">
              <a:solidFill>
                <a:schemeClr val="bg1"/>
              </a:solidFill>
            </a:endParaRPr>
          </a:p>
        </p:txBody>
      </p:sp>
      <p:sp>
        <p:nvSpPr>
          <p:cNvPr id="3" name="2 Marcador de contenido"/>
          <p:cNvSpPr>
            <a:spLocks noGrp="1"/>
          </p:cNvSpPr>
          <p:nvPr>
            <p:ph idx="1"/>
          </p:nvPr>
        </p:nvSpPr>
        <p:spPr>
          <a:solidFill>
            <a:schemeClr val="tx2"/>
          </a:solidFill>
        </p:spPr>
        <p:txBody>
          <a:bodyPr>
            <a:normAutofit/>
          </a:bodyPr>
          <a:lstStyle/>
          <a:p>
            <a:r>
              <a:rPr lang="es-ES" dirty="0">
                <a:solidFill>
                  <a:schemeClr val="bg1"/>
                </a:solidFill>
              </a:rPr>
              <a:t>Este tipo de aplicaciones combina las características de una aplicación nativa con una aplicación web.</a:t>
            </a:r>
          </a:p>
          <a:p>
            <a:endParaRPr lang="es-ES_tradnl" dirty="0">
              <a:solidFill>
                <a:schemeClr val="bg1"/>
              </a:solidFill>
            </a:endParaRPr>
          </a:p>
        </p:txBody>
      </p:sp>
    </p:spTree>
    <p:extLst>
      <p:ext uri="{BB962C8B-B14F-4D97-AF65-F5344CB8AC3E}">
        <p14:creationId xmlns:p14="http://schemas.microsoft.com/office/powerpoint/2010/main" val="292029929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tx2"/>
          </a:solidFill>
        </p:spPr>
        <p:txBody>
          <a:bodyPr>
            <a:normAutofit/>
          </a:bodyPr>
          <a:lstStyle/>
          <a:p>
            <a:r>
              <a:rPr lang="es-ES_tradnl" sz="3600" dirty="0">
                <a:solidFill>
                  <a:schemeClr val="bg1"/>
                </a:solidFill>
              </a:rPr>
              <a:t>Aplicaciones </a:t>
            </a:r>
            <a:r>
              <a:rPr lang="es-ES_tradnl" sz="3600" dirty="0" smtClean="0">
                <a:solidFill>
                  <a:schemeClr val="bg1"/>
                </a:solidFill>
              </a:rPr>
              <a:t>Híbridas</a:t>
            </a:r>
            <a:r>
              <a:rPr lang="es-ES" sz="3600" dirty="0" smtClean="0">
                <a:solidFill>
                  <a:schemeClr val="bg1"/>
                </a:solidFill>
              </a:rPr>
              <a:t>…</a:t>
            </a:r>
            <a:endParaRPr lang="es-ES_tradnl" sz="3600" dirty="0">
              <a:solidFill>
                <a:schemeClr val="bg1"/>
              </a:solidFill>
            </a:endParaRPr>
          </a:p>
        </p:txBody>
      </p:sp>
      <p:sp>
        <p:nvSpPr>
          <p:cNvPr id="3" name="2 Marcador de contenido"/>
          <p:cNvSpPr>
            <a:spLocks noGrp="1"/>
          </p:cNvSpPr>
          <p:nvPr>
            <p:ph idx="1"/>
          </p:nvPr>
        </p:nvSpPr>
        <p:spPr>
          <a:solidFill>
            <a:schemeClr val="tx2"/>
          </a:solidFill>
        </p:spPr>
        <p:txBody>
          <a:bodyPr>
            <a:normAutofit fontScale="85000" lnSpcReduction="10000"/>
          </a:bodyPr>
          <a:lstStyle/>
          <a:p>
            <a:r>
              <a:rPr lang="es-ES" dirty="0" smtClean="0">
                <a:solidFill>
                  <a:schemeClr val="bg1"/>
                </a:solidFill>
              </a:rPr>
              <a:t>Ventajas</a:t>
            </a:r>
            <a:r>
              <a:rPr lang="es-ES" dirty="0">
                <a:solidFill>
                  <a:schemeClr val="bg1"/>
                </a:solidFill>
              </a:rPr>
              <a:t>:</a:t>
            </a:r>
          </a:p>
          <a:p>
            <a:pPr lvl="1"/>
            <a:r>
              <a:rPr lang="es-ES" dirty="0">
                <a:solidFill>
                  <a:schemeClr val="bg1"/>
                </a:solidFill>
              </a:rPr>
              <a:t>El instalador generado para la aplicación contiene código tanto nativo y web, permitiendo aprovechar cada una de las características de cada uno de los tipos de aplicación.</a:t>
            </a:r>
          </a:p>
          <a:p>
            <a:pPr lvl="1"/>
            <a:r>
              <a:rPr lang="es-ES" dirty="0">
                <a:solidFill>
                  <a:schemeClr val="bg1"/>
                </a:solidFill>
              </a:rPr>
              <a:t>Generalmente son aplicaciones robustas en cuestiones de </a:t>
            </a:r>
            <a:r>
              <a:rPr lang="es-ES" dirty="0" err="1">
                <a:solidFill>
                  <a:schemeClr val="bg1"/>
                </a:solidFill>
              </a:rPr>
              <a:t>FrontEnd</a:t>
            </a:r>
            <a:r>
              <a:rPr lang="es-ES" dirty="0">
                <a:solidFill>
                  <a:schemeClr val="bg1"/>
                </a:solidFill>
              </a:rPr>
              <a:t>.</a:t>
            </a:r>
          </a:p>
          <a:p>
            <a:pPr lvl="1"/>
            <a:r>
              <a:rPr lang="es-ES" dirty="0">
                <a:solidFill>
                  <a:schemeClr val="bg1"/>
                </a:solidFill>
              </a:rPr>
              <a:t>Su distribución y actualización es sencilla, debido a que generalmente se lleva a cabo a través de un </a:t>
            </a:r>
            <a:r>
              <a:rPr lang="es-ES" dirty="0" err="1">
                <a:solidFill>
                  <a:schemeClr val="bg1"/>
                </a:solidFill>
              </a:rPr>
              <a:t>market</a:t>
            </a:r>
            <a:r>
              <a:rPr lang="es-ES" dirty="0">
                <a:solidFill>
                  <a:schemeClr val="bg1"/>
                </a:solidFill>
              </a:rPr>
              <a:t> de aplicaciones.</a:t>
            </a:r>
          </a:p>
          <a:p>
            <a:endParaRPr lang="es-ES_tradnl" dirty="0">
              <a:solidFill>
                <a:schemeClr val="bg1"/>
              </a:solidFill>
            </a:endParaRPr>
          </a:p>
        </p:txBody>
      </p:sp>
    </p:spTree>
    <p:extLst>
      <p:ext uri="{BB962C8B-B14F-4D97-AF65-F5344CB8AC3E}">
        <p14:creationId xmlns:p14="http://schemas.microsoft.com/office/powerpoint/2010/main" val="333533420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title"/>
          </p:nvPr>
        </p:nvSpPr>
        <p:spPr/>
        <p:txBody>
          <a:bodyPr>
            <a:normAutofit/>
          </a:bodyPr>
          <a:lstStyle/>
          <a:p>
            <a:r>
              <a:rPr lang="es-ES_tradnl" dirty="0" err="1" smtClean="0"/>
              <a:t>Stores</a:t>
            </a:r>
            <a:r>
              <a:rPr lang="es-ES_tradnl" dirty="0" smtClean="0"/>
              <a:t> …</a:t>
            </a:r>
            <a:endParaRPr lang="es-ES_tradnl" dirty="0"/>
          </a:p>
        </p:txBody>
      </p:sp>
      <p:sp>
        <p:nvSpPr>
          <p:cNvPr id="2" name="1 Marcador de contenido"/>
          <p:cNvSpPr>
            <a:spLocks noGrp="1"/>
          </p:cNvSpPr>
          <p:nvPr>
            <p:ph idx="1"/>
          </p:nvPr>
        </p:nvSpPr>
        <p:spPr/>
        <p:txBody>
          <a:bodyPr>
            <a:normAutofit fontScale="77500" lnSpcReduction="20000"/>
          </a:bodyPr>
          <a:lstStyle/>
          <a:p>
            <a:r>
              <a:rPr lang="es-ES" dirty="0"/>
              <a:t>Google Play (en </a:t>
            </a:r>
            <a:r>
              <a:rPr lang="es-ES" b="1" dirty="0">
                <a:hlinkClick r:id="rId2"/>
              </a:rPr>
              <a:t>Android</a:t>
            </a:r>
            <a:r>
              <a:rPr lang="es-ES" dirty="0"/>
              <a:t>) y la App Store (en </a:t>
            </a:r>
            <a:r>
              <a:rPr lang="es-ES" b="1" dirty="0">
                <a:hlinkClick r:id="rId3"/>
              </a:rPr>
              <a:t>iOS</a:t>
            </a:r>
            <a:r>
              <a:rPr lang="es-ES" dirty="0"/>
              <a:t>) son los dos lugares recurrentes para los usuarios en los diferentes dispositivos electrónicos. </a:t>
            </a:r>
            <a:endParaRPr lang="es-ES" dirty="0" smtClean="0"/>
          </a:p>
          <a:p>
            <a:r>
              <a:rPr lang="es-ES" dirty="0" smtClean="0"/>
              <a:t>Allí</a:t>
            </a:r>
            <a:r>
              <a:rPr lang="es-ES" dirty="0"/>
              <a:t>, encontramos desde </a:t>
            </a:r>
            <a:r>
              <a:rPr lang="es-ES" b="1" dirty="0"/>
              <a:t>herramientas</a:t>
            </a:r>
            <a:r>
              <a:rPr lang="es-ES" dirty="0"/>
              <a:t> que nos ayudan a trabajar, a </a:t>
            </a:r>
            <a:r>
              <a:rPr lang="es-ES" b="1" dirty="0">
                <a:hlinkClick r:id="rId4"/>
              </a:rPr>
              <a:t>juegos</a:t>
            </a:r>
            <a:r>
              <a:rPr lang="es-ES" b="1" dirty="0"/>
              <a:t> </a:t>
            </a:r>
            <a:r>
              <a:rPr lang="es-ES" dirty="0"/>
              <a:t>para desconectar, aplicaciones para disfrutar de los últimos </a:t>
            </a:r>
            <a:r>
              <a:rPr lang="es-ES" b="1" dirty="0"/>
              <a:t>contenidos multimedia</a:t>
            </a:r>
            <a:r>
              <a:rPr lang="es-ES" dirty="0"/>
              <a:t> o, incluso, '</a:t>
            </a:r>
            <a:r>
              <a:rPr lang="es-ES" dirty="0" err="1"/>
              <a:t>apps</a:t>
            </a:r>
            <a:r>
              <a:rPr lang="es-ES" dirty="0"/>
              <a:t>' con las que buscar un mejor </a:t>
            </a:r>
            <a:r>
              <a:rPr lang="es-ES" b="1" dirty="0"/>
              <a:t>bienestar social</a:t>
            </a:r>
            <a:r>
              <a:rPr lang="es-ES" dirty="0"/>
              <a:t>. </a:t>
            </a:r>
            <a:endParaRPr lang="es-ES" dirty="0" smtClean="0"/>
          </a:p>
          <a:p>
            <a:r>
              <a:rPr lang="es-ES" dirty="0" smtClean="0"/>
              <a:t>Pero</a:t>
            </a:r>
            <a:r>
              <a:rPr lang="es-ES" dirty="0"/>
              <a:t> </a:t>
            </a:r>
            <a:r>
              <a:rPr lang="es-ES" b="1" dirty="0"/>
              <a:t>¿qué es lo más destacado de 2020?</a:t>
            </a:r>
            <a:r>
              <a:rPr lang="es-ES" dirty="0"/>
              <a:t> Google y Apple nos ofrecen sus listas de lo mejor del año.</a:t>
            </a:r>
            <a:endParaRPr lang="es-ES_tradnl" dirty="0"/>
          </a:p>
        </p:txBody>
      </p:sp>
    </p:spTree>
    <p:extLst>
      <p:ext uri="{BB962C8B-B14F-4D97-AF65-F5344CB8AC3E}">
        <p14:creationId xmlns:p14="http://schemas.microsoft.com/office/powerpoint/2010/main" val="179851355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solidFill>
            <a:schemeClr val="tx2"/>
          </a:solidFill>
        </p:spPr>
        <p:txBody>
          <a:bodyPr>
            <a:normAutofit/>
          </a:bodyPr>
          <a:lstStyle/>
          <a:p>
            <a:r>
              <a:rPr lang="es-ES_tradnl" sz="3600" dirty="0">
                <a:solidFill>
                  <a:schemeClr val="bg1"/>
                </a:solidFill>
              </a:rPr>
              <a:t>Aplicaciones </a:t>
            </a:r>
            <a:r>
              <a:rPr lang="es-ES_tradnl" sz="3600" dirty="0" smtClean="0">
                <a:solidFill>
                  <a:schemeClr val="bg1"/>
                </a:solidFill>
              </a:rPr>
              <a:t>Híbridas</a:t>
            </a:r>
            <a:endParaRPr lang="es-ES_tradnl" sz="3600" dirty="0">
              <a:solidFill>
                <a:schemeClr val="bg1"/>
              </a:solidFill>
            </a:endParaRPr>
          </a:p>
        </p:txBody>
      </p:sp>
      <p:sp>
        <p:nvSpPr>
          <p:cNvPr id="3" name="2 Marcador de contenido"/>
          <p:cNvSpPr>
            <a:spLocks noGrp="1"/>
          </p:cNvSpPr>
          <p:nvPr>
            <p:ph idx="1"/>
          </p:nvPr>
        </p:nvSpPr>
        <p:spPr>
          <a:solidFill>
            <a:schemeClr val="tx2"/>
          </a:solidFill>
        </p:spPr>
        <p:txBody>
          <a:bodyPr>
            <a:normAutofit fontScale="77500" lnSpcReduction="20000"/>
          </a:bodyPr>
          <a:lstStyle/>
          <a:p>
            <a:r>
              <a:rPr lang="es-ES" dirty="0" smtClean="0">
                <a:solidFill>
                  <a:schemeClr val="bg1"/>
                </a:solidFill>
              </a:rPr>
              <a:t>Desventajas</a:t>
            </a:r>
            <a:r>
              <a:rPr lang="es-ES" dirty="0">
                <a:solidFill>
                  <a:schemeClr val="bg1"/>
                </a:solidFill>
              </a:rPr>
              <a:t>:</a:t>
            </a:r>
          </a:p>
          <a:p>
            <a:pPr lvl="1"/>
            <a:r>
              <a:rPr lang="es-ES" dirty="0">
                <a:solidFill>
                  <a:schemeClr val="bg1"/>
                </a:solidFill>
              </a:rPr>
              <a:t>Los desarrolladores necesitan tener amplios conocimientos tanto en aplicaciones web y nativas para construir este tipo de aplicaciones.</a:t>
            </a:r>
          </a:p>
          <a:p>
            <a:pPr lvl="1"/>
            <a:r>
              <a:rPr lang="es-ES" dirty="0">
                <a:solidFill>
                  <a:schemeClr val="bg1"/>
                </a:solidFill>
              </a:rPr>
              <a:t>Algunas veces el acceso al hardware del dispositivo móvil es complejo, debido a que se hace de una forma genérica, lo cual no asegura que sea capaz de funcionar en toda la gama de dispositivos existentes en el mercado.</a:t>
            </a:r>
          </a:p>
          <a:p>
            <a:pPr lvl="1"/>
            <a:r>
              <a:rPr lang="es-ES" dirty="0">
                <a:solidFill>
                  <a:schemeClr val="bg1"/>
                </a:solidFill>
              </a:rPr>
              <a:t>Generalmente son aplicaciones orientadas a la conexión, lo que implica una conexión a internet estable para brindar su funcionalidad.</a:t>
            </a:r>
          </a:p>
          <a:p>
            <a:endParaRPr lang="es-ES_tradnl" dirty="0">
              <a:solidFill>
                <a:schemeClr val="bg1"/>
              </a:solidFill>
            </a:endParaRPr>
          </a:p>
        </p:txBody>
      </p:sp>
    </p:spTree>
    <p:extLst>
      <p:ext uri="{BB962C8B-B14F-4D97-AF65-F5344CB8AC3E}">
        <p14:creationId xmlns:p14="http://schemas.microsoft.com/office/powerpoint/2010/main" val="87178919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6000" b="-16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815207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19873" y="74128"/>
            <a:ext cx="2215060" cy="48018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3 Título"/>
          <p:cNvSpPr>
            <a:spLocks noGrp="1"/>
          </p:cNvSpPr>
          <p:nvPr>
            <p:ph type="title"/>
          </p:nvPr>
        </p:nvSpPr>
        <p:spPr>
          <a:solidFill>
            <a:schemeClr val="accent6">
              <a:lumMod val="20000"/>
              <a:lumOff val="80000"/>
            </a:schemeClr>
          </a:solidFill>
        </p:spPr>
        <p:txBody>
          <a:bodyPr>
            <a:normAutofit/>
          </a:bodyPr>
          <a:lstStyle/>
          <a:p>
            <a:r>
              <a:rPr lang="es-ES_tradnl" dirty="0" smtClean="0"/>
              <a:t>La mejor entre las mejores…</a:t>
            </a:r>
            <a:endParaRPr lang="es-ES_tradnl" dirty="0"/>
          </a:p>
        </p:txBody>
      </p:sp>
      <p:sp>
        <p:nvSpPr>
          <p:cNvPr id="2" name="1 Marcador de contenido"/>
          <p:cNvSpPr>
            <a:spLocks noGrp="1"/>
          </p:cNvSpPr>
          <p:nvPr>
            <p:ph idx="1"/>
          </p:nvPr>
        </p:nvSpPr>
        <p:spPr>
          <a:solidFill>
            <a:schemeClr val="accent6">
              <a:lumMod val="20000"/>
              <a:lumOff val="80000"/>
            </a:schemeClr>
          </a:solidFill>
        </p:spPr>
        <p:txBody>
          <a:bodyPr>
            <a:normAutofit fontScale="92500"/>
          </a:bodyPr>
          <a:lstStyle/>
          <a:p>
            <a:r>
              <a:rPr lang="es-ES" dirty="0" smtClean="0"/>
              <a:t>La </a:t>
            </a:r>
            <a:r>
              <a:rPr lang="es-ES" dirty="0"/>
              <a:t>compañía de Mountain View no solo nos ofrece una clasificación de los mejores contenidos de su tienda, sino que </a:t>
            </a:r>
            <a:r>
              <a:rPr lang="es-ES" b="1" dirty="0"/>
              <a:t>destaca una aplicación en concreto como la mejor del año</a:t>
            </a:r>
            <a:r>
              <a:rPr lang="es-ES" dirty="0"/>
              <a:t>. </a:t>
            </a:r>
            <a:endParaRPr lang="es-ES" dirty="0" smtClean="0"/>
          </a:p>
          <a:p>
            <a:r>
              <a:rPr lang="es-ES" dirty="0" smtClean="0"/>
              <a:t>Este </a:t>
            </a:r>
            <a:r>
              <a:rPr lang="es-ES" dirty="0"/>
              <a:t>honor se lo ha llevado en 2020 '</a:t>
            </a:r>
            <a:r>
              <a:rPr lang="es-ES" b="1" dirty="0" err="1">
                <a:hlinkClick r:id="rId4"/>
              </a:rPr>
              <a:t>Loóna</a:t>
            </a:r>
            <a:r>
              <a:rPr lang="es-ES" b="1" dirty="0">
                <a:hlinkClick r:id="rId4"/>
              </a:rPr>
              <a:t>: </a:t>
            </a:r>
            <a:r>
              <a:rPr lang="es-ES" b="1" dirty="0" err="1">
                <a:hlinkClick r:id="rId4"/>
              </a:rPr>
              <a:t>Bedtime</a:t>
            </a:r>
            <a:r>
              <a:rPr lang="es-ES" b="1" dirty="0">
                <a:hlinkClick r:id="rId4"/>
              </a:rPr>
              <a:t> </a:t>
            </a:r>
            <a:r>
              <a:rPr lang="es-ES" b="1" dirty="0" err="1">
                <a:hlinkClick r:id="rId4"/>
              </a:rPr>
              <a:t>Calm</a:t>
            </a:r>
            <a:r>
              <a:rPr lang="es-ES" b="1" dirty="0">
                <a:hlinkClick r:id="rId4"/>
              </a:rPr>
              <a:t> &amp; Relax</a:t>
            </a:r>
            <a:r>
              <a:rPr lang="es-ES" dirty="0"/>
              <a:t>', elegida como la Mejor Aplicación de 2020. </a:t>
            </a:r>
            <a:endParaRPr lang="es-ES" dirty="0" smtClean="0"/>
          </a:p>
        </p:txBody>
      </p:sp>
    </p:spTree>
    <p:extLst>
      <p:ext uri="{BB962C8B-B14F-4D97-AF65-F5344CB8AC3E}">
        <p14:creationId xmlns:p14="http://schemas.microsoft.com/office/powerpoint/2010/main" val="17355641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par>
                          <p:cTn id="8" fill="hold">
                            <p:stCondLst>
                              <p:cond delay="500"/>
                            </p:stCondLst>
                            <p:childTnLst>
                              <p:par>
                                <p:cTn id="9" presetID="16" presetClass="entr" presetSubtype="21" fill="hold" grpId="0" nodeType="afterEffect">
                                  <p:stCondLst>
                                    <p:cond delay="0"/>
                                  </p:stCondLst>
                                  <p:childTnLst>
                                    <p:set>
                                      <p:cBhvr>
                                        <p:cTn id="10" dur="1" fill="hold">
                                          <p:stCondLst>
                                            <p:cond delay="0"/>
                                          </p:stCondLst>
                                        </p:cTn>
                                        <p:tgtEl>
                                          <p:spTgt spid="2">
                                            <p:bg/>
                                          </p:spTgt>
                                        </p:tgtEl>
                                        <p:attrNameLst>
                                          <p:attrName>style.visibility</p:attrName>
                                        </p:attrNameLst>
                                      </p:cBhvr>
                                      <p:to>
                                        <p:strVal val="visible"/>
                                      </p:to>
                                    </p:set>
                                    <p:animEffect transition="in" filter="barn(inVertical)">
                                      <p:cBhvr>
                                        <p:cTn id="11" dur="500"/>
                                        <p:tgtEl>
                                          <p:spTgt spid="2">
                                            <p:bg/>
                                          </p:spTgt>
                                        </p:tgtEl>
                                      </p:cBhvr>
                                    </p:animEffect>
                                  </p:childTnLst>
                                </p:cTn>
                              </p:par>
                            </p:childTnLst>
                          </p:cTn>
                        </p:par>
                        <p:par>
                          <p:cTn id="12" fill="hold">
                            <p:stCondLst>
                              <p:cond delay="1000"/>
                            </p:stCondLst>
                            <p:childTnLst>
                              <p:par>
                                <p:cTn id="13" presetID="16" presetClass="entr" presetSubtype="21" fill="hold" grpId="0" nodeType="after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animEffect transition="in" filter="barn(inVertical)">
                                      <p:cBhvr>
                                        <p:cTn id="15" dur="500"/>
                                        <p:tgtEl>
                                          <p:spTgt spid="2">
                                            <p:txEl>
                                              <p:pRg st="0" end="0"/>
                                            </p:txEl>
                                          </p:spTgt>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animEffect transition="in" filter="barn(inVertical)">
                                      <p:cBhvr>
                                        <p:cTn id="19" dur="500"/>
                                        <p:tgtEl>
                                          <p:spTgt spid="2">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xit" presetSubtype="0" fill="hold" grpId="1" nodeType="clickEffect">
                                  <p:stCondLst>
                                    <p:cond delay="0"/>
                                  </p:stCondLst>
                                  <p:childTnLst>
                                    <p:animEffect transition="out" filter="fade">
                                      <p:cBhvr>
                                        <p:cTn id="23" dur="500"/>
                                        <p:tgtEl>
                                          <p:spTgt spid="4"/>
                                        </p:tgtEl>
                                      </p:cBhvr>
                                    </p:animEffect>
                                    <p:set>
                                      <p:cBhvr>
                                        <p:cTn id="24" dur="1" fill="hold">
                                          <p:stCondLst>
                                            <p:cond delay="499"/>
                                          </p:stCondLst>
                                        </p:cTn>
                                        <p:tgtEl>
                                          <p:spTgt spid="4"/>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500"/>
                                        <p:tgtEl>
                                          <p:spTgt spid="2">
                                            <p:txEl>
                                              <p:pRg st="0" end="0"/>
                                            </p:txEl>
                                          </p:spTgt>
                                        </p:tgtEl>
                                      </p:cBhvr>
                                    </p:animEffect>
                                    <p:set>
                                      <p:cBhvr>
                                        <p:cTn id="27" dur="1" fill="hold">
                                          <p:stCondLst>
                                            <p:cond delay="499"/>
                                          </p:stCondLst>
                                        </p:cTn>
                                        <p:tgtEl>
                                          <p:spTgt spid="2">
                                            <p:txEl>
                                              <p:pRg st="0" end="0"/>
                                            </p:txEl>
                                          </p:spTgt>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2">
                                            <p:txEl>
                                              <p:pRg st="1" end="1"/>
                                            </p:txEl>
                                          </p:spTgt>
                                        </p:tgtEl>
                                      </p:cBhvr>
                                    </p:animEffect>
                                    <p:set>
                                      <p:cBhvr>
                                        <p:cTn id="30" dur="1" fill="hold">
                                          <p:stCondLst>
                                            <p:cond delay="499"/>
                                          </p:stCondLst>
                                        </p:cTn>
                                        <p:tgtEl>
                                          <p:spTgt spid="2">
                                            <p:txEl>
                                              <p:pRg st="1" end="1"/>
                                            </p:txEl>
                                          </p:spTgt>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2">
                                            <p:bg/>
                                          </p:spTgt>
                                        </p:tgtEl>
                                      </p:cBhvr>
                                    </p:animEffect>
                                    <p:set>
                                      <p:cBhvr>
                                        <p:cTn id="33" dur="1" fill="hold">
                                          <p:stCondLst>
                                            <p:cond delay="499"/>
                                          </p:stCondLst>
                                        </p:cTn>
                                        <p:tgtEl>
                                          <p:spTgt spid="2">
                                            <p:bg/>
                                          </p:spTgt>
                                        </p:tgtEl>
                                        <p:attrNameLst>
                                          <p:attrName>style.visibility</p:attrName>
                                        </p:attrNameLst>
                                      </p:cBhvr>
                                      <p:to>
                                        <p:strVal val="hidden"/>
                                      </p:to>
                                    </p:set>
                                  </p:childTnLst>
                                </p:cTn>
                              </p:par>
                            </p:childTnLst>
                          </p:cTn>
                        </p:par>
                        <p:par>
                          <p:cTn id="34" fill="hold">
                            <p:stCondLst>
                              <p:cond delay="500"/>
                            </p:stCondLst>
                            <p:childTnLst>
                              <p:par>
                                <p:cTn id="35" presetID="22" presetClass="entr" presetSubtype="4" fill="hold" nodeType="afterEffect">
                                  <p:stCondLst>
                                    <p:cond delay="0"/>
                                  </p:stCondLst>
                                  <p:childTnLst>
                                    <p:set>
                                      <p:cBhvr>
                                        <p:cTn id="36" dur="1" fill="hold">
                                          <p:stCondLst>
                                            <p:cond delay="0"/>
                                          </p:stCondLst>
                                        </p:cTn>
                                        <p:tgtEl>
                                          <p:spTgt spid="1026"/>
                                        </p:tgtEl>
                                        <p:attrNameLst>
                                          <p:attrName>style.visibility</p:attrName>
                                        </p:attrNameLst>
                                      </p:cBhvr>
                                      <p:to>
                                        <p:strVal val="visible"/>
                                      </p:to>
                                    </p:set>
                                    <p:animEffect transition="in" filter="wipe(down)">
                                      <p:cBhvr>
                                        <p:cTn id="37"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2" grpId="0" build="p" animBg="1"/>
      <p:bldP spid="2" grpId="1" build="p"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3 Título"/>
          <p:cNvSpPr>
            <a:spLocks noGrp="1"/>
          </p:cNvSpPr>
          <p:nvPr>
            <p:ph type="title"/>
          </p:nvPr>
        </p:nvSpPr>
        <p:spPr>
          <a:solidFill>
            <a:schemeClr val="accent6">
              <a:lumMod val="20000"/>
              <a:lumOff val="80000"/>
            </a:schemeClr>
          </a:solidFill>
        </p:spPr>
        <p:txBody>
          <a:bodyPr>
            <a:normAutofit/>
          </a:bodyPr>
          <a:lstStyle/>
          <a:p>
            <a:r>
              <a:rPr lang="es-ES" b="1" dirty="0" smtClean="0"/>
              <a:t>Mejores </a:t>
            </a:r>
            <a:r>
              <a:rPr lang="es-ES" b="1" dirty="0" err="1" smtClean="0"/>
              <a:t>apps</a:t>
            </a:r>
            <a:r>
              <a:rPr lang="es-ES" b="1" dirty="0" smtClean="0"/>
              <a:t> para el día a día</a:t>
            </a:r>
            <a:endParaRPr lang="es-ES_tradnl" dirty="0"/>
          </a:p>
        </p:txBody>
      </p:sp>
      <p:sp>
        <p:nvSpPr>
          <p:cNvPr id="2" name="1 Marcador de contenido"/>
          <p:cNvSpPr>
            <a:spLocks noGrp="1"/>
          </p:cNvSpPr>
          <p:nvPr>
            <p:ph idx="1"/>
          </p:nvPr>
        </p:nvSpPr>
        <p:spPr>
          <a:solidFill>
            <a:schemeClr val="accent6">
              <a:lumMod val="20000"/>
              <a:lumOff val="80000"/>
            </a:schemeClr>
          </a:solidFill>
        </p:spPr>
        <p:txBody>
          <a:bodyPr>
            <a:normAutofit lnSpcReduction="10000"/>
          </a:bodyPr>
          <a:lstStyle/>
          <a:p>
            <a:r>
              <a:rPr lang="es-ES" b="1" dirty="0" err="1" smtClean="0">
                <a:hlinkClick r:id="rId3"/>
              </a:rPr>
              <a:t>Calmaria</a:t>
            </a:r>
            <a:endParaRPr lang="es-ES" b="1" dirty="0" smtClean="0"/>
          </a:p>
          <a:p>
            <a:r>
              <a:rPr lang="es-ES" b="1" dirty="0" err="1" smtClean="0">
                <a:hlinkClick r:id="rId4"/>
              </a:rPr>
              <a:t>Grid</a:t>
            </a:r>
            <a:r>
              <a:rPr lang="es-ES" b="1" dirty="0" smtClean="0">
                <a:hlinkClick r:id="rId4"/>
              </a:rPr>
              <a:t> </a:t>
            </a:r>
            <a:r>
              <a:rPr lang="es-ES" b="1" dirty="0" err="1">
                <a:hlinkClick r:id="rId4"/>
              </a:rPr>
              <a:t>Diary</a:t>
            </a:r>
            <a:r>
              <a:rPr lang="es-ES" b="1" dirty="0">
                <a:hlinkClick r:id="rId4"/>
              </a:rPr>
              <a:t> – </a:t>
            </a:r>
            <a:r>
              <a:rPr lang="es-ES" b="1" dirty="0" err="1">
                <a:hlinkClick r:id="rId4"/>
              </a:rPr>
              <a:t>Jounal</a:t>
            </a:r>
            <a:r>
              <a:rPr lang="es-ES" b="1" dirty="0">
                <a:hlinkClick r:id="rId4"/>
              </a:rPr>
              <a:t>, </a:t>
            </a:r>
            <a:r>
              <a:rPr lang="es-ES" b="1" dirty="0" err="1" smtClean="0">
                <a:hlinkClick r:id="rId4"/>
              </a:rPr>
              <a:t>Planner</a:t>
            </a:r>
            <a:endParaRPr lang="es-ES" b="1" dirty="0" smtClean="0"/>
          </a:p>
          <a:p>
            <a:r>
              <a:rPr lang="es-ES" b="1" dirty="0" err="1" smtClean="0">
                <a:hlinkClick r:id="rId5"/>
              </a:rPr>
              <a:t>The</a:t>
            </a:r>
            <a:r>
              <a:rPr lang="es-ES" b="1" dirty="0" smtClean="0">
                <a:hlinkClick r:id="rId5"/>
              </a:rPr>
              <a:t> </a:t>
            </a:r>
            <a:r>
              <a:rPr lang="es-ES" b="1" dirty="0" err="1" smtClean="0">
                <a:hlinkClick r:id="rId5"/>
              </a:rPr>
              <a:t>Pattern</a:t>
            </a:r>
            <a:endParaRPr lang="es-ES" b="1" dirty="0" smtClean="0"/>
          </a:p>
          <a:p>
            <a:r>
              <a:rPr lang="es-ES" b="1" dirty="0" err="1" smtClean="0">
                <a:hlinkClick r:id="rId6"/>
              </a:rPr>
              <a:t>Whisk</a:t>
            </a:r>
            <a:r>
              <a:rPr lang="es-ES" b="1" dirty="0">
                <a:hlinkClick r:id="rId6"/>
              </a:rPr>
              <a:t>: </a:t>
            </a:r>
            <a:r>
              <a:rPr lang="es-ES" b="1" dirty="0" err="1">
                <a:hlinkClick r:id="rId6"/>
              </a:rPr>
              <a:t>Recipe</a:t>
            </a:r>
            <a:r>
              <a:rPr lang="es-ES" b="1" dirty="0">
                <a:hlinkClick r:id="rId6"/>
              </a:rPr>
              <a:t> </a:t>
            </a:r>
            <a:r>
              <a:rPr lang="es-ES" b="1" dirty="0" err="1">
                <a:hlinkClick r:id="rId6"/>
              </a:rPr>
              <a:t>saver</a:t>
            </a:r>
            <a:r>
              <a:rPr lang="es-ES" b="1" dirty="0">
                <a:hlinkClick r:id="rId6"/>
              </a:rPr>
              <a:t>, </a:t>
            </a:r>
            <a:r>
              <a:rPr lang="es-ES" b="1" dirty="0" err="1">
                <a:hlinkClick r:id="rId6"/>
              </a:rPr>
              <a:t>Meal</a:t>
            </a:r>
            <a:r>
              <a:rPr lang="es-ES" b="1" dirty="0">
                <a:hlinkClick r:id="rId6"/>
              </a:rPr>
              <a:t> </a:t>
            </a:r>
            <a:r>
              <a:rPr lang="es-ES" b="1" dirty="0" err="1">
                <a:hlinkClick r:id="rId6"/>
              </a:rPr>
              <a:t>planner</a:t>
            </a:r>
            <a:r>
              <a:rPr lang="es-ES" b="1" dirty="0">
                <a:hlinkClick r:id="rId6"/>
              </a:rPr>
              <a:t> &amp; </a:t>
            </a:r>
            <a:r>
              <a:rPr lang="es-ES" b="1" dirty="0" err="1">
                <a:hlinkClick r:id="rId6"/>
              </a:rPr>
              <a:t>Grocery</a:t>
            </a:r>
            <a:r>
              <a:rPr lang="es-ES" b="1" dirty="0">
                <a:hlinkClick r:id="rId6"/>
              </a:rPr>
              <a:t> </a:t>
            </a:r>
            <a:r>
              <a:rPr lang="es-ES" b="1" dirty="0" err="1" smtClean="0">
                <a:hlinkClick r:id="rId6"/>
              </a:rPr>
              <a:t>List</a:t>
            </a:r>
            <a:endParaRPr lang="es-ES" b="1" dirty="0" smtClean="0"/>
          </a:p>
          <a:p>
            <a:r>
              <a:rPr lang="es-ES" b="1" dirty="0" smtClean="0">
                <a:hlinkClick r:id="rId7"/>
              </a:rPr>
              <a:t>ZOOM </a:t>
            </a:r>
            <a:r>
              <a:rPr lang="es-ES" b="1" dirty="0">
                <a:hlinkClick r:id="rId7"/>
              </a:rPr>
              <a:t>Cloud </a:t>
            </a:r>
            <a:r>
              <a:rPr lang="es-ES" b="1" dirty="0" err="1">
                <a:hlinkClick r:id="rId7"/>
              </a:rPr>
              <a:t>Meetings</a:t>
            </a:r>
            <a:endParaRPr lang="es-ES_tradnl" dirty="0"/>
          </a:p>
        </p:txBody>
      </p:sp>
    </p:spTree>
    <p:extLst>
      <p:ext uri="{BB962C8B-B14F-4D97-AF65-F5344CB8AC3E}">
        <p14:creationId xmlns:p14="http://schemas.microsoft.com/office/powerpoint/2010/main" val="23295105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04" y="133350"/>
            <a:ext cx="4876800" cy="487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7544" y="339502"/>
            <a:ext cx="6297613" cy="312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1600" y="771550"/>
            <a:ext cx="6230937" cy="3095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7"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74788" y="1049338"/>
            <a:ext cx="6192837" cy="304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8"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79712" y="1563638"/>
            <a:ext cx="6221413" cy="3114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449939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noAutofit/>
          </a:bodyPr>
          <a:lstStyle/>
          <a:p>
            <a:r>
              <a:rPr lang="en-US" sz="3200" b="1" dirty="0" err="1" smtClean="0"/>
              <a:t>Mejores</a:t>
            </a:r>
            <a:r>
              <a:rPr lang="en-US" sz="3200" b="1" dirty="0" smtClean="0"/>
              <a:t> apps </a:t>
            </a:r>
            <a:r>
              <a:rPr lang="en-US" sz="3200" b="1" dirty="0" err="1" smtClean="0"/>
              <a:t>para</a:t>
            </a:r>
            <a:r>
              <a:rPr lang="en-US" sz="3200" b="1" dirty="0" smtClean="0"/>
              <a:t> el </a:t>
            </a:r>
            <a:r>
              <a:rPr lang="en-US" sz="3200" b="1" dirty="0" err="1" smtClean="0"/>
              <a:t>crecimiento</a:t>
            </a:r>
            <a:r>
              <a:rPr lang="en-US" sz="3200" b="1" dirty="0" smtClean="0"/>
              <a:t> personal</a:t>
            </a:r>
            <a:endParaRPr lang="es-ES_tradnl" sz="3200" dirty="0"/>
          </a:p>
        </p:txBody>
      </p:sp>
      <p:sp>
        <p:nvSpPr>
          <p:cNvPr id="3" name="2 Marcador de contenido"/>
          <p:cNvSpPr>
            <a:spLocks noGrp="1"/>
          </p:cNvSpPr>
          <p:nvPr>
            <p:ph idx="1"/>
          </p:nvPr>
        </p:nvSpPr>
        <p:spPr/>
        <p:txBody>
          <a:bodyPr>
            <a:normAutofit/>
          </a:bodyPr>
          <a:lstStyle/>
          <a:p>
            <a:r>
              <a:rPr lang="en-US" b="1" dirty="0" err="1" smtClean="0">
                <a:hlinkClick r:id="rId2"/>
              </a:rPr>
              <a:t>Centr</a:t>
            </a:r>
            <a:r>
              <a:rPr lang="en-US" b="1" dirty="0">
                <a:hlinkClick r:id="rId2"/>
              </a:rPr>
              <a:t>, by Chris </a:t>
            </a:r>
            <a:r>
              <a:rPr lang="en-US" b="1" dirty="0" err="1" smtClean="0">
                <a:hlinkClick r:id="rId2"/>
              </a:rPr>
              <a:t>Hemsworth</a:t>
            </a:r>
            <a:endParaRPr lang="en-US" b="1" dirty="0" smtClean="0"/>
          </a:p>
          <a:p>
            <a:r>
              <a:rPr lang="en-US" b="1" dirty="0" smtClean="0">
                <a:hlinkClick r:id="rId3"/>
              </a:rPr>
              <a:t>Intellect</a:t>
            </a:r>
            <a:r>
              <a:rPr lang="en-US" b="1" dirty="0">
                <a:hlinkClick r:id="rId3"/>
              </a:rPr>
              <a:t>: Create a better </a:t>
            </a:r>
            <a:r>
              <a:rPr lang="en-US" b="1" dirty="0" smtClean="0">
                <a:hlinkClick r:id="rId3"/>
              </a:rPr>
              <a:t>You</a:t>
            </a:r>
            <a:endParaRPr lang="en-US" b="1" dirty="0" smtClean="0"/>
          </a:p>
          <a:p>
            <a:r>
              <a:rPr lang="en-US" b="1" dirty="0" err="1" smtClean="0">
                <a:hlinkClick r:id="rId4"/>
              </a:rPr>
              <a:t>Jumprope</a:t>
            </a:r>
            <a:r>
              <a:rPr lang="en-US" b="1" dirty="0">
                <a:hlinkClick r:id="rId4"/>
              </a:rPr>
              <a:t>: How-to </a:t>
            </a:r>
            <a:r>
              <a:rPr lang="en-US" b="1" dirty="0" smtClean="0">
                <a:hlinkClick r:id="rId4"/>
              </a:rPr>
              <a:t>videos</a:t>
            </a:r>
            <a:endParaRPr lang="en-US" b="1" dirty="0" smtClean="0"/>
          </a:p>
          <a:p>
            <a:r>
              <a:rPr lang="en-US" b="1" dirty="0" smtClean="0">
                <a:hlinkClick r:id="rId5"/>
              </a:rPr>
              <a:t>Paired</a:t>
            </a:r>
            <a:r>
              <a:rPr lang="en-US" b="1" dirty="0">
                <a:hlinkClick r:id="rId5"/>
              </a:rPr>
              <a:t>: Couples </a:t>
            </a:r>
            <a:r>
              <a:rPr lang="en-US" b="1" dirty="0" smtClean="0">
                <a:hlinkClick r:id="rId5"/>
              </a:rPr>
              <a:t>App</a:t>
            </a:r>
            <a:endParaRPr lang="en-US" b="1" dirty="0" smtClean="0"/>
          </a:p>
          <a:p>
            <a:r>
              <a:rPr lang="en-US" b="1" dirty="0" err="1" smtClean="0">
                <a:hlinkClick r:id="rId6"/>
              </a:rPr>
              <a:t>Speekoo</a:t>
            </a:r>
            <a:r>
              <a:rPr lang="en-US" b="1" dirty="0" smtClean="0">
                <a:hlinkClick r:id="rId6"/>
              </a:rPr>
              <a:t> </a:t>
            </a:r>
            <a:r>
              <a:rPr lang="en-US" b="1" dirty="0">
                <a:hlinkClick r:id="rId6"/>
              </a:rPr>
              <a:t>– Learn a new language</a:t>
            </a:r>
            <a:endParaRPr lang="es-ES_tradnl" dirty="0"/>
          </a:p>
        </p:txBody>
      </p:sp>
    </p:spTree>
    <p:extLst>
      <p:ext uri="{BB962C8B-B14F-4D97-AF65-F5344CB8AC3E}">
        <p14:creationId xmlns:p14="http://schemas.microsoft.com/office/powerpoint/2010/main" val="20428796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267494"/>
            <a:ext cx="6240463" cy="3133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560" y="555526"/>
            <a:ext cx="6421437" cy="3162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4625" y="780687"/>
            <a:ext cx="5115350" cy="41673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03385" y="1059582"/>
            <a:ext cx="4587602" cy="39554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78818" y="1551030"/>
            <a:ext cx="3905350" cy="35318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347333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b="1" dirty="0" smtClean="0"/>
              <a:t>Mejores joyas ocultas</a:t>
            </a:r>
            <a:endParaRPr lang="es-ES_tradnl" dirty="0"/>
          </a:p>
        </p:txBody>
      </p:sp>
      <p:sp>
        <p:nvSpPr>
          <p:cNvPr id="3" name="2 Marcador de contenido"/>
          <p:cNvSpPr>
            <a:spLocks noGrp="1"/>
          </p:cNvSpPr>
          <p:nvPr>
            <p:ph idx="1"/>
          </p:nvPr>
        </p:nvSpPr>
        <p:spPr/>
        <p:txBody>
          <a:bodyPr>
            <a:normAutofit lnSpcReduction="10000"/>
          </a:bodyPr>
          <a:lstStyle/>
          <a:p>
            <a:r>
              <a:rPr lang="es-ES" b="1" dirty="0" smtClean="0">
                <a:hlinkClick r:id="rId2"/>
              </a:rPr>
              <a:t>Cappuccino</a:t>
            </a:r>
            <a:endParaRPr lang="es-ES" b="1" dirty="0" smtClean="0"/>
          </a:p>
          <a:p>
            <a:r>
              <a:rPr lang="es-ES" b="1" dirty="0" err="1" smtClean="0">
                <a:hlinkClick r:id="rId3"/>
              </a:rPr>
              <a:t>Explorest</a:t>
            </a:r>
            <a:r>
              <a:rPr lang="es-ES" b="1" dirty="0" smtClean="0">
                <a:hlinkClick r:id="rId3"/>
              </a:rPr>
              <a:t> </a:t>
            </a:r>
            <a:r>
              <a:rPr lang="es-ES" b="1" dirty="0">
                <a:hlinkClick r:id="rId3"/>
              </a:rPr>
              <a:t>– </a:t>
            </a:r>
            <a:r>
              <a:rPr lang="es-ES" b="1" dirty="0" err="1">
                <a:hlinkClick r:id="rId3"/>
              </a:rPr>
              <a:t>Photo</a:t>
            </a:r>
            <a:r>
              <a:rPr lang="es-ES" b="1" dirty="0">
                <a:hlinkClick r:id="rId3"/>
              </a:rPr>
              <a:t> </a:t>
            </a:r>
            <a:r>
              <a:rPr lang="es-ES" b="1" dirty="0" err="1" smtClean="0">
                <a:hlinkClick r:id="rId3"/>
              </a:rPr>
              <a:t>Locations</a:t>
            </a:r>
            <a:endParaRPr lang="es-ES" b="1" dirty="0" smtClean="0"/>
          </a:p>
          <a:p>
            <a:r>
              <a:rPr lang="es-ES" b="1" dirty="0" err="1" smtClean="0">
                <a:hlinkClick r:id="rId4"/>
              </a:rPr>
              <a:t>Loóna</a:t>
            </a:r>
            <a:r>
              <a:rPr lang="es-ES" b="1" dirty="0">
                <a:hlinkClick r:id="rId4"/>
              </a:rPr>
              <a:t>: </a:t>
            </a:r>
            <a:r>
              <a:rPr lang="es-ES" b="1" dirty="0" err="1">
                <a:hlinkClick r:id="rId4"/>
              </a:rPr>
              <a:t>Bedtime</a:t>
            </a:r>
            <a:r>
              <a:rPr lang="es-ES" b="1" dirty="0">
                <a:hlinkClick r:id="rId4"/>
              </a:rPr>
              <a:t> </a:t>
            </a:r>
            <a:r>
              <a:rPr lang="es-ES" b="1" dirty="0" err="1">
                <a:hlinkClick r:id="rId4"/>
              </a:rPr>
              <a:t>Calm</a:t>
            </a:r>
            <a:r>
              <a:rPr lang="es-ES" b="1" dirty="0">
                <a:hlinkClick r:id="rId4"/>
              </a:rPr>
              <a:t> &amp; </a:t>
            </a:r>
            <a:r>
              <a:rPr lang="es-ES" b="1" dirty="0" smtClean="0">
                <a:hlinkClick r:id="rId4"/>
              </a:rPr>
              <a:t>Relax</a:t>
            </a:r>
            <a:endParaRPr lang="es-ES" b="1" dirty="0" smtClean="0"/>
          </a:p>
          <a:p>
            <a:r>
              <a:rPr lang="es-ES" b="1" dirty="0" err="1" smtClean="0">
                <a:hlinkClick r:id="rId5"/>
              </a:rPr>
              <a:t>Paperless</a:t>
            </a:r>
            <a:r>
              <a:rPr lang="es-ES" b="1" dirty="0" smtClean="0">
                <a:hlinkClick r:id="rId5"/>
              </a:rPr>
              <a:t> </a:t>
            </a:r>
            <a:r>
              <a:rPr lang="es-ES" b="1" dirty="0">
                <a:hlinkClick r:id="rId5"/>
              </a:rPr>
              <a:t>post </a:t>
            </a:r>
            <a:r>
              <a:rPr lang="es-ES" b="1" dirty="0" err="1">
                <a:hlinkClick r:id="rId5"/>
              </a:rPr>
              <a:t>flyer</a:t>
            </a:r>
            <a:r>
              <a:rPr lang="es-ES" b="1" dirty="0">
                <a:hlinkClick r:id="rId5"/>
              </a:rPr>
              <a:t> </a:t>
            </a:r>
            <a:r>
              <a:rPr lang="es-ES" b="1" dirty="0" err="1">
                <a:hlinkClick r:id="rId5"/>
              </a:rPr>
              <a:t>invitation</a:t>
            </a:r>
            <a:r>
              <a:rPr lang="es-ES" b="1" dirty="0">
                <a:hlinkClick r:id="rId5"/>
              </a:rPr>
              <a:t> </a:t>
            </a:r>
            <a:r>
              <a:rPr lang="es-ES" b="1" dirty="0" err="1">
                <a:hlinkClick r:id="rId5"/>
              </a:rPr>
              <a:t>maker</a:t>
            </a:r>
            <a:r>
              <a:rPr lang="es-ES" b="1" dirty="0">
                <a:hlinkClick r:id="rId5"/>
              </a:rPr>
              <a:t>, Text </a:t>
            </a:r>
            <a:r>
              <a:rPr lang="es-ES" b="1" dirty="0" smtClean="0">
                <a:hlinkClick r:id="rId5"/>
              </a:rPr>
              <a:t>invite</a:t>
            </a:r>
            <a:endParaRPr lang="es-ES" b="1" dirty="0" smtClean="0"/>
          </a:p>
          <a:p>
            <a:r>
              <a:rPr lang="es-ES" b="1" dirty="0" err="1" smtClean="0">
                <a:hlinkClick r:id="rId6"/>
              </a:rPr>
              <a:t>Tayasui</a:t>
            </a:r>
            <a:r>
              <a:rPr lang="es-ES" b="1" dirty="0" smtClean="0">
                <a:hlinkClick r:id="rId6"/>
              </a:rPr>
              <a:t> </a:t>
            </a:r>
            <a:r>
              <a:rPr lang="es-ES" b="1" dirty="0">
                <a:hlinkClick r:id="rId6"/>
              </a:rPr>
              <a:t>Sketches</a:t>
            </a:r>
            <a:endParaRPr lang="es-ES_tradnl" dirty="0"/>
          </a:p>
        </p:txBody>
      </p:sp>
    </p:spTree>
    <p:extLst>
      <p:ext uri="{BB962C8B-B14F-4D97-AF65-F5344CB8AC3E}">
        <p14:creationId xmlns:p14="http://schemas.microsoft.com/office/powerpoint/2010/main" val="4206673934"/>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240</TotalTime>
  <Words>774</Words>
  <Application>Microsoft Office PowerPoint</Application>
  <PresentationFormat>Presentación en pantalla (16:9)</PresentationFormat>
  <Paragraphs>90</Paragraphs>
  <Slides>31</Slides>
  <Notes>0</Notes>
  <HiddenSlides>0</HiddenSlides>
  <MMClips>0</MMClips>
  <ScaleCrop>false</ScaleCrop>
  <HeadingPairs>
    <vt:vector size="4" baseType="variant">
      <vt:variant>
        <vt:lpstr>Tema</vt:lpstr>
      </vt:variant>
      <vt:variant>
        <vt:i4>1</vt:i4>
      </vt:variant>
      <vt:variant>
        <vt:lpstr>Títulos de diapositiva</vt:lpstr>
      </vt:variant>
      <vt:variant>
        <vt:i4>31</vt:i4>
      </vt:variant>
    </vt:vector>
  </HeadingPairs>
  <TitlesOfParts>
    <vt:vector size="32" baseType="lpstr">
      <vt:lpstr>Tema de Office</vt:lpstr>
      <vt:lpstr>Presentación de PowerPoint</vt:lpstr>
      <vt:lpstr>las mejores 'apps' de 2020, según Google y Apple </vt:lpstr>
      <vt:lpstr>Stores …</vt:lpstr>
      <vt:lpstr>La mejor entre las mejores…</vt:lpstr>
      <vt:lpstr>Mejores apps para el día a día</vt:lpstr>
      <vt:lpstr>Presentación de PowerPoint</vt:lpstr>
      <vt:lpstr>Mejores apps para el crecimiento personal</vt:lpstr>
      <vt:lpstr>Presentación de PowerPoint</vt:lpstr>
      <vt:lpstr>Mejores joyas ocultas</vt:lpstr>
      <vt:lpstr>Presentación de PowerPoint</vt:lpstr>
      <vt:lpstr>Mejores apps para divertirse</vt:lpstr>
      <vt:lpstr>Presentación de PowerPoint</vt:lpstr>
      <vt:lpstr>Mejores apps para el bien social</vt:lpstr>
      <vt:lpstr>Presentación de PowerPoint</vt:lpstr>
      <vt:lpstr>URL</vt:lpstr>
      <vt:lpstr>Clasificación de las Aplicaciones Móviles</vt:lpstr>
      <vt:lpstr>Clasificación de las Aplicaciones Móviles …</vt:lpstr>
      <vt:lpstr>Clasificación de acuerdo a su funcionalidad …</vt:lpstr>
      <vt:lpstr>Clasificación de acuerdo a su funcionalidad …</vt:lpstr>
      <vt:lpstr>Clasificación de acuerdo a su funcionalidad </vt:lpstr>
      <vt:lpstr>Clasificación de acuerdo a su arquitectura …</vt:lpstr>
      <vt:lpstr>Aplicaciones Nativas …</vt:lpstr>
      <vt:lpstr>Aplicaciones Nativas …</vt:lpstr>
      <vt:lpstr>Aplicaciones Nativas</vt:lpstr>
      <vt:lpstr>Aplicaciones Web…</vt:lpstr>
      <vt:lpstr>Aplicaciones Web…</vt:lpstr>
      <vt:lpstr>Aplicaciones Web</vt:lpstr>
      <vt:lpstr>Aplicaciones Híbridas…</vt:lpstr>
      <vt:lpstr>Aplicaciones Híbridas…</vt:lpstr>
      <vt:lpstr>Aplicaciones Híbridas</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Arturo</dc:creator>
  <cp:lastModifiedBy>Arturo</cp:lastModifiedBy>
  <cp:revision>17</cp:revision>
  <dcterms:created xsi:type="dcterms:W3CDTF">2021-03-23T23:01:37Z</dcterms:created>
  <dcterms:modified xsi:type="dcterms:W3CDTF">2021-03-24T11:40:54Z</dcterms:modified>
</cp:coreProperties>
</file>

<file path=docProps/thumbnail.jpeg>
</file>